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CE9E6-8590-43D9-B743-424B4FE2C425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75272-A12E-494C-A2B4-CDB8A2722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97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74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35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33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358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378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399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BA85-B9D9-4AC5-988C-561ED7262D3D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73D0-4FF0-41C2-AC99-991D37462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BA85-B9D9-4AC5-988C-561ED7262D3D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73D0-4FF0-41C2-AC99-991D37462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BA85-B9D9-4AC5-988C-561ED7262D3D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73D0-4FF0-41C2-AC99-991D37462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BA85-B9D9-4AC5-988C-561ED7262D3D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73D0-4FF0-41C2-AC99-991D37462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BA85-B9D9-4AC5-988C-561ED7262D3D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73D0-4FF0-41C2-AC99-991D37462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BA85-B9D9-4AC5-988C-561ED7262D3D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73D0-4FF0-41C2-AC99-991D37462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BA85-B9D9-4AC5-988C-561ED7262D3D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73D0-4FF0-41C2-AC99-991D37462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BA85-B9D9-4AC5-988C-561ED7262D3D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73D0-4FF0-41C2-AC99-991D37462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BA85-B9D9-4AC5-988C-561ED7262D3D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73D0-4FF0-41C2-AC99-991D37462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BA85-B9D9-4AC5-988C-561ED7262D3D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73D0-4FF0-41C2-AC99-991D374623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BA85-B9D9-4AC5-988C-561ED7262D3D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6473D0-4FF0-41C2-AC99-991D374623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26473D0-4FF0-41C2-AC99-991D3746234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67DBA85-B9D9-4AC5-988C-561ED7262D3D}" type="datetimeFigureOut">
              <a:rPr lang="en-US" smtClean="0"/>
              <a:t>10/14/2015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Fraser Chap.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Canal Mania – Missouri Compromise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120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7772400" cy="5029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r>
              <a:rPr lang="en-US" altLang="en-US" dirty="0"/>
              <a:t>Madison picked fellow Virginian James Monroe as his successor in 1816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Monroe sought national harmony, an “era of good feelings”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Took no action in Panic of 1819, believed president above such matters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Provided no leadership controversy over Missouri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Voters accepted Monroe’s view of leadership, he is re-elected in 1820</a:t>
            </a:r>
          </a:p>
        </p:txBody>
      </p:sp>
      <p:sp>
        <p:nvSpPr>
          <p:cNvPr id="34820" name="Rectangle 4"/>
          <p:cNvSpPr>
            <a:spLocks noGrp="1" noRot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Monroe as President</a:t>
            </a:r>
          </a:p>
        </p:txBody>
      </p:sp>
    </p:spTree>
    <p:extLst>
      <p:ext uri="{BB962C8B-B14F-4D97-AF65-F5344CB8AC3E}">
        <p14:creationId xmlns:p14="http://schemas.microsoft.com/office/powerpoint/2010/main" val="14981409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idx="1"/>
          </p:nvPr>
        </p:nvSpPr>
        <p:spPr>
          <a:xfrm>
            <a:off x="76200" y="1981200"/>
            <a:ext cx="83058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2800" dirty="0"/>
              <a:t>1817—Missouri applied for statehood as slave state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2800" dirty="0"/>
              <a:t>Northerners believed South over-represented in House of Representatives, despite their own decisive majority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2800" dirty="0"/>
              <a:t>Tallmadge Amendment called for gradual elimination of slavery if Missouri admitted, passes House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2800" dirty="0"/>
              <a:t>South wished to preserve balance of power between slave states and free states </a:t>
            </a:r>
          </a:p>
        </p:txBody>
      </p:sp>
      <p:sp>
        <p:nvSpPr>
          <p:cNvPr id="36868" name="Rectangle 4"/>
          <p:cNvSpPr>
            <a:spLocks noGrp="1" noRot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The Missouri Compromise:  The Issues</a:t>
            </a:r>
          </a:p>
        </p:txBody>
      </p:sp>
    </p:spTree>
    <p:extLst>
      <p:ext uri="{BB962C8B-B14F-4D97-AF65-F5344CB8AC3E}">
        <p14:creationId xmlns:p14="http://schemas.microsoft.com/office/powerpoint/2010/main" val="1103412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r>
              <a:rPr lang="en-US" altLang="en-US"/>
              <a:t>Missouri admitted as slave state</a:t>
            </a:r>
          </a:p>
          <a:p>
            <a:pPr>
              <a:spcBef>
                <a:spcPct val="0"/>
              </a:spcBef>
            </a:pPr>
            <a:r>
              <a:rPr lang="en-US" altLang="en-US"/>
              <a:t>Maine separated from Massachusetts, admitted as free state</a:t>
            </a:r>
          </a:p>
          <a:p>
            <a:pPr>
              <a:spcBef>
                <a:spcPct val="0"/>
              </a:spcBef>
            </a:pPr>
            <a:r>
              <a:rPr lang="en-US" altLang="en-US"/>
              <a:t>Slavery banned elsewhere in Louisiana Purchase above the latitude of 36</a:t>
            </a:r>
            <a:r>
              <a:rPr lang="en-US" altLang="en-US" baseline="30000"/>
              <a:t>o</a:t>
            </a:r>
            <a:r>
              <a:rPr lang="en-US" altLang="en-US"/>
              <a:t>30'</a:t>
            </a:r>
          </a:p>
          <a:p>
            <a:pPr>
              <a:spcBef>
                <a:spcPct val="0"/>
              </a:spcBef>
            </a:pPr>
            <a:r>
              <a:rPr lang="en-US" altLang="en-US"/>
              <a:t>Missouri controversy exposed deep rift between North and South</a:t>
            </a:r>
          </a:p>
          <a:p>
            <a:pPr lvl="1">
              <a:spcBef>
                <a:spcPct val="0"/>
              </a:spcBef>
            </a:pPr>
            <a:r>
              <a:rPr lang="en-US" altLang="en-US"/>
              <a:t>Jefferson called it “a fire bell in the night”</a:t>
            </a:r>
          </a:p>
        </p:txBody>
      </p:sp>
      <p:sp>
        <p:nvSpPr>
          <p:cNvPr id="38916" name="Rectangle 4"/>
          <p:cNvSpPr>
            <a:spLocks noGrp="1" noRot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The Missouri Compromise:  The Solution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048734"/>
            <a:ext cx="5562600" cy="2619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757308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2" name="Picture 4" descr="DIVI723318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" y="1774825"/>
            <a:ext cx="7620000" cy="4295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en-US" altLang="en-US"/>
              <a:t>The Missouri Compromise, </a:t>
            </a:r>
            <a:br>
              <a:rPr lang="en-US" altLang="en-US"/>
            </a:br>
            <a:r>
              <a:rPr lang="en-US" altLang="en-US"/>
              <a:t>1820-1821</a:t>
            </a:r>
          </a:p>
        </p:txBody>
      </p:sp>
    </p:spTree>
    <p:extLst>
      <p:ext uri="{BB962C8B-B14F-4D97-AF65-F5344CB8AC3E}">
        <p14:creationId xmlns:p14="http://schemas.microsoft.com/office/powerpoint/2010/main" val="4654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4"/>
          <p:cNvSpPr>
            <a:spLocks noGrp="1" noRot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A Revolution in Transportation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>
            <a:normAutofit/>
          </a:bodyPr>
          <a:lstStyle/>
          <a:p>
            <a:pPr>
              <a:spcBef>
                <a:spcPct val="0"/>
              </a:spcBef>
            </a:pPr>
            <a:r>
              <a:rPr lang="en-US"/>
              <a:t>Primitive land transportation in the East was offset by shipping via the coastal waterways</a:t>
            </a:r>
          </a:p>
          <a:p>
            <a:pPr>
              <a:spcBef>
                <a:spcPct val="0"/>
              </a:spcBef>
            </a:pPr>
            <a:r>
              <a:rPr lang="en-US"/>
              <a:t>After the War of 1812, political leaders recognized the need to improve the country’s transportation network</a:t>
            </a:r>
          </a:p>
          <a:p>
            <a:pPr>
              <a:spcBef>
                <a:spcPct val="0"/>
              </a:spcBef>
            </a:pPr>
            <a:r>
              <a:rPr lang="en-US"/>
              <a:t>National leaders like Madison and Calhoun called for “internal improvements”</a:t>
            </a:r>
          </a:p>
          <a:p>
            <a:pPr>
              <a:spcBef>
                <a:spcPct val="0"/>
              </a:spcBef>
            </a:pPr>
            <a:r>
              <a:rPr lang="en-US"/>
              <a:t>Actual federal role less than anticipated in those calls for internal improvements</a:t>
            </a:r>
          </a:p>
        </p:txBody>
      </p:sp>
    </p:spTree>
    <p:extLst>
      <p:ext uri="{BB962C8B-B14F-4D97-AF65-F5344CB8AC3E}">
        <p14:creationId xmlns:p14="http://schemas.microsoft.com/office/powerpoint/2010/main" val="127882957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Rectangle 4"/>
          <p:cNvSpPr>
            <a:spLocks noGrp="1" noRot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Roads and Steamboats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5943600" cy="4572000"/>
          </a:xfrm>
          <a:noFill/>
          <a:ln/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r>
              <a:rPr lang="en-US" dirty="0"/>
              <a:t>National Road from Cumberland, Maryland, eventually to Vandalia, Illinois</a:t>
            </a:r>
          </a:p>
          <a:p>
            <a:pPr>
              <a:spcBef>
                <a:spcPct val="0"/>
              </a:spcBef>
            </a:pPr>
            <a:r>
              <a:rPr lang="en-US" dirty="0"/>
              <a:t>Turnpikes—privately owned toll roads chartered by states</a:t>
            </a:r>
          </a:p>
          <a:p>
            <a:pPr>
              <a:spcBef>
                <a:spcPct val="0"/>
              </a:spcBef>
            </a:pPr>
            <a:r>
              <a:rPr lang="en-US" dirty="0"/>
              <a:t>Roads useful for travelers, but too expensive for transportation of bulk goods</a:t>
            </a:r>
          </a:p>
          <a:p>
            <a:pPr>
              <a:spcBef>
                <a:spcPct val="0"/>
              </a:spcBef>
            </a:pPr>
            <a:r>
              <a:rPr lang="en-US" dirty="0"/>
              <a:t>Water most efficient for bulk cargo transportation</a:t>
            </a:r>
          </a:p>
        </p:txBody>
      </p:sp>
      <p:pic>
        <p:nvPicPr>
          <p:cNvPr id="39938" name="Picture 2" descr="http://cgee.hamline.edu/rivers/gfx/msa98_gfx/ms_nams.gif"/>
          <p:cNvPicPr>
            <a:picLocks noChangeAspect="1" noChangeArrowheads="1"/>
          </p:cNvPicPr>
          <p:nvPr/>
        </p:nvPicPr>
        <p:blipFill>
          <a:blip r:embed="rId3" cstate="print"/>
          <a:srcRect l="55944"/>
          <a:stretch>
            <a:fillRect/>
          </a:stretch>
        </p:blipFill>
        <p:spPr bwMode="auto">
          <a:xfrm>
            <a:off x="6400800" y="2456946"/>
            <a:ext cx="2057400" cy="3864429"/>
          </a:xfrm>
          <a:prstGeom prst="rect">
            <a:avLst/>
          </a:prstGeom>
          <a:ln w="3175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39940" name="Picture 4" descr="http://go.hrw.com/venus_images/M09a01.gif"/>
          <p:cNvPicPr>
            <a:picLocks noChangeAspect="1" noChangeArrowheads="1"/>
          </p:cNvPicPr>
          <p:nvPr/>
        </p:nvPicPr>
        <p:blipFill>
          <a:blip r:embed="rId4" cstate="print"/>
          <a:srcRect b="4463"/>
          <a:stretch>
            <a:fillRect/>
          </a:stretch>
        </p:blipFill>
        <p:spPr bwMode="auto">
          <a:xfrm>
            <a:off x="6096000" y="381000"/>
            <a:ext cx="2514600" cy="1524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296119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Roads and Steamboats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idx="1"/>
          </p:nvPr>
        </p:nvSpPr>
        <p:spPr>
          <a:xfrm>
            <a:off x="2743200" y="1447800"/>
            <a:ext cx="5638800" cy="4648200"/>
          </a:xfrm>
          <a:noFill/>
          <a:ln/>
        </p:spPr>
        <p:txBody>
          <a:bodyPr lIns="90488" tIns="44450" rIns="90488" bIns="44450">
            <a:normAutofit fontScale="92500" lnSpcReduction="10000"/>
          </a:bodyPr>
          <a:lstStyle/>
          <a:p>
            <a:pPr>
              <a:spcBef>
                <a:spcPct val="0"/>
              </a:spcBef>
            </a:pPr>
            <a:r>
              <a:rPr lang="en-US" sz="2800" dirty="0"/>
              <a:t>Network of rivers encouraged economic development</a:t>
            </a:r>
          </a:p>
          <a:p>
            <a:pPr>
              <a:spcBef>
                <a:spcPct val="0"/>
              </a:spcBef>
            </a:pPr>
            <a:r>
              <a:rPr lang="en-US" sz="2800" dirty="0"/>
              <a:t>Flatboats transported downriver in early times</a:t>
            </a:r>
          </a:p>
          <a:p>
            <a:pPr>
              <a:spcBef>
                <a:spcPct val="0"/>
              </a:spcBef>
            </a:pPr>
            <a:r>
              <a:rPr lang="en-US" sz="2800" dirty="0"/>
              <a:t>Steamboats transported upriver after 1811</a:t>
            </a:r>
          </a:p>
          <a:p>
            <a:pPr>
              <a:spcBef>
                <a:spcPct val="0"/>
              </a:spcBef>
            </a:pPr>
            <a:r>
              <a:rPr lang="en-US" sz="2800" dirty="0"/>
              <a:t>Upriver capabilities reduced costs</a:t>
            </a:r>
          </a:p>
          <a:p>
            <a:pPr>
              <a:spcBef>
                <a:spcPct val="0"/>
              </a:spcBef>
            </a:pPr>
            <a:r>
              <a:rPr lang="en-US" sz="2800" dirty="0"/>
              <a:t>Steamboats catered to passengers with luxury hotel atmosphere</a:t>
            </a:r>
          </a:p>
          <a:p>
            <a:pPr>
              <a:spcBef>
                <a:spcPct val="0"/>
              </a:spcBef>
            </a:pPr>
            <a:r>
              <a:rPr lang="en-US" sz="2800" dirty="0"/>
              <a:t>Steamboat accidents stimulated Ante-Bellum Congressional effort to establish safety regulations</a:t>
            </a:r>
          </a:p>
        </p:txBody>
      </p:sp>
      <p:pic>
        <p:nvPicPr>
          <p:cNvPr id="37890" name="Picture 2" descr="http://steamboattimes.com/images/flatboats/small_flatboat_on_the_mississippi645x4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0"/>
            <a:ext cx="2362200" cy="14649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7892" name="Picture 4" descr="http://media.nola.com/entertainment_impact_tvfilm/photo/9269888-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581400"/>
            <a:ext cx="2325933" cy="1781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6139728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The Canal Boom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3124200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pPr>
              <a:spcBef>
                <a:spcPct val="0"/>
              </a:spcBef>
            </a:pPr>
            <a:r>
              <a:rPr lang="en-US" sz="2700" dirty="0"/>
              <a:t>Canals needed to link West with coast</a:t>
            </a:r>
          </a:p>
          <a:p>
            <a:pPr>
              <a:spcBef>
                <a:spcPct val="0"/>
              </a:spcBef>
            </a:pPr>
            <a:r>
              <a:rPr lang="en-US" sz="2700" dirty="0"/>
              <a:t>Erie Canal, 1825</a:t>
            </a:r>
          </a:p>
          <a:p>
            <a:pPr lvl="1">
              <a:spcBef>
                <a:spcPct val="0"/>
              </a:spcBef>
            </a:pPr>
            <a:r>
              <a:rPr lang="en-US" sz="2500" dirty="0"/>
              <a:t>New York Governor Dewitt Clinton got state funding</a:t>
            </a:r>
          </a:p>
          <a:p>
            <a:pPr lvl="1">
              <a:spcBef>
                <a:spcPct val="0"/>
              </a:spcBef>
            </a:pPr>
            <a:r>
              <a:rPr lang="en-US" sz="2500" dirty="0"/>
              <a:t>Canal linked New York City to Great Lakes at Buffalo, through Albany</a:t>
            </a:r>
          </a:p>
          <a:p>
            <a:pPr lvl="1">
              <a:spcBef>
                <a:spcPct val="0"/>
              </a:spcBef>
            </a:pPr>
            <a:r>
              <a:rPr lang="en-US" sz="2500" dirty="0"/>
              <a:t>Canal cut east-west transportation costs dramatically</a:t>
            </a:r>
          </a:p>
          <a:p>
            <a:pPr lvl="1">
              <a:spcBef>
                <a:spcPct val="0"/>
              </a:spcBef>
            </a:pPr>
            <a:r>
              <a:rPr lang="en-US" sz="2500" dirty="0"/>
              <a:t>Canal stimulated commercial growth of New York </a:t>
            </a:r>
            <a:r>
              <a:rPr lang="en-US" sz="2500" dirty="0" smtClean="0"/>
              <a:t>City</a:t>
            </a:r>
            <a:endParaRPr lang="en-US" sz="2500" dirty="0"/>
          </a:p>
        </p:txBody>
      </p:sp>
      <p:pic>
        <p:nvPicPr>
          <p:cNvPr id="35842" name="Picture 2" descr="http://www.robinsonlibrary.com/social/transportation/water/graphics/erie-18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4160230"/>
            <a:ext cx="4038600" cy="24691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15424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Canal Mania in Indiana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5943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Other states followed until 1840s, when canal deemed unprofitable, but useful</a:t>
            </a:r>
          </a:p>
          <a:p>
            <a:r>
              <a:rPr lang="en-US" dirty="0" smtClean="0"/>
              <a:t>In 1828, The Wabash and Erie Canal began in Indiana.</a:t>
            </a:r>
          </a:p>
          <a:p>
            <a:r>
              <a:rPr lang="en-US" dirty="0" smtClean="0"/>
              <a:t>It was to link Toledo Ohio to Evansville Indiana</a:t>
            </a:r>
          </a:p>
          <a:p>
            <a:r>
              <a:rPr lang="en-US" dirty="0" smtClean="0"/>
              <a:t>Evansville was gripped with Canal Mania when it was announced in 1828 but by the time the canal reached Evansville in 1853, the era of the Canals had passed. </a:t>
            </a:r>
            <a:endParaRPr lang="en-US" dirty="0"/>
          </a:p>
        </p:txBody>
      </p:sp>
      <p:pic>
        <p:nvPicPr>
          <p:cNvPr id="58370" name="Picture 2" descr="http://upload.wikimedia.org/wikipedia/commons/thumb/4/49/Wabash_and_Erie_Canal_map.jpg/220px-Wabash_and_Erie_Canal_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828800"/>
            <a:ext cx="2373356" cy="3905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28927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382000" cy="5562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r>
              <a:rPr lang="en-US" altLang="en-US" sz="2700" dirty="0"/>
              <a:t>Old style farmer sold crop directly</a:t>
            </a:r>
          </a:p>
          <a:p>
            <a:pPr>
              <a:spcBef>
                <a:spcPct val="0"/>
              </a:spcBef>
            </a:pPr>
            <a:r>
              <a:rPr lang="en-US" altLang="en-US" sz="2700" dirty="0"/>
              <a:t>New style farmer sold to local merchant; local merchant sold to final market</a:t>
            </a:r>
          </a:p>
          <a:p>
            <a:pPr>
              <a:spcBef>
                <a:spcPct val="0"/>
              </a:spcBef>
            </a:pPr>
            <a:r>
              <a:rPr lang="en-US" altLang="en-US" sz="2700" dirty="0"/>
              <a:t>System required farmers and local merchants to have credit</a:t>
            </a:r>
          </a:p>
          <a:p>
            <a:pPr>
              <a:spcBef>
                <a:spcPct val="0"/>
              </a:spcBef>
            </a:pPr>
            <a:r>
              <a:rPr lang="en-US" altLang="en-US" sz="2700" dirty="0"/>
              <a:t>Use of credit stimulated banking </a:t>
            </a:r>
          </a:p>
          <a:p>
            <a:pPr>
              <a:spcBef>
                <a:spcPct val="0"/>
              </a:spcBef>
            </a:pPr>
            <a:r>
              <a:rPr lang="en-US" altLang="en-US" sz="2700" dirty="0"/>
              <a:t>Federal government issued too little money, private banks issued bank </a:t>
            </a:r>
            <a:r>
              <a:rPr lang="en-US" altLang="en-US" sz="2700" dirty="0" smtClean="0"/>
              <a:t>notes</a:t>
            </a:r>
            <a:endParaRPr lang="en-US" altLang="en-US" sz="2700" dirty="0"/>
          </a:p>
        </p:txBody>
      </p:sp>
      <p:sp>
        <p:nvSpPr>
          <p:cNvPr id="26628" name="Rectangle 4"/>
          <p:cNvSpPr>
            <a:spLocks noGrp="1" noRot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Commerce and Banking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942332"/>
            <a:ext cx="3962400" cy="1763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13020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dirty="0"/>
              <a:t>State banks increased after 1812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1816—Second Bank of the United States created to check state banks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Bank’s easy credit sparked Panic of 1819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Commerce and Banking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236131"/>
            <a:ext cx="6096000" cy="3336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288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5344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2800"/>
              <a:t>Federalists died as national party after 1812, but Republicans adopted some of their ideas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2800"/>
              <a:t>Henry Clay’s American System, 1816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sz="2400"/>
              <a:t>High tariffs to protect industries that sprang up in embargo and war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sz="2400"/>
              <a:t>Second Bank of the U.S. 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sz="2400"/>
              <a:t>Federal aid for internal improvements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2800"/>
              <a:t>Aid for internal improvements controversial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sz="2400"/>
              <a:t>Sectional conflict over who benefited 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sz="2400"/>
              <a:t>Madison, Monroe saw constitutional conflicts</a:t>
            </a:r>
          </a:p>
        </p:txBody>
      </p:sp>
      <p:sp>
        <p:nvSpPr>
          <p:cNvPr id="32772" name="Rectangle 4"/>
          <p:cNvSpPr>
            <a:spLocks noGrp="1" noRot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The Republicans in Power</a:t>
            </a:r>
          </a:p>
        </p:txBody>
      </p:sp>
    </p:spTree>
    <p:extLst>
      <p:ext uri="{BB962C8B-B14F-4D97-AF65-F5344CB8AC3E}">
        <p14:creationId xmlns:p14="http://schemas.microsoft.com/office/powerpoint/2010/main" val="32940385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 bldLvl="3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576</Words>
  <Application>Microsoft Office PowerPoint</Application>
  <PresentationFormat>On-screen Show (4:3)</PresentationFormat>
  <Paragraphs>68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Fraser Chap. 9</vt:lpstr>
      <vt:lpstr>A Revolution in Transportation</vt:lpstr>
      <vt:lpstr>Roads and Steamboats</vt:lpstr>
      <vt:lpstr>Roads and Steamboats</vt:lpstr>
      <vt:lpstr>The Canal Boom</vt:lpstr>
      <vt:lpstr>Canal Mania in Indiana</vt:lpstr>
      <vt:lpstr>Commerce and Banking</vt:lpstr>
      <vt:lpstr>Commerce and Banking</vt:lpstr>
      <vt:lpstr>The Republicans in Power</vt:lpstr>
      <vt:lpstr>Monroe as President</vt:lpstr>
      <vt:lpstr>The Missouri Compromise:  The Issues</vt:lpstr>
      <vt:lpstr>The Missouri Compromise:  The Solution</vt:lpstr>
      <vt:lpstr>The Missouri Compromise,  1820-1821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Fraser Chap. 9</dc:title>
  <dc:creator>Carl, Jon</dc:creator>
  <cp:lastModifiedBy>Carl, Jon</cp:lastModifiedBy>
  <cp:revision>1</cp:revision>
  <dcterms:created xsi:type="dcterms:W3CDTF">2015-10-14T13:33:52Z</dcterms:created>
  <dcterms:modified xsi:type="dcterms:W3CDTF">2015-10-14T13:42:59Z</dcterms:modified>
</cp:coreProperties>
</file>