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handoutMasterIdLst>
    <p:handoutMasterId r:id="rId34"/>
  </p:handoutMasterIdLst>
  <p:sldIdLst>
    <p:sldId id="256" r:id="rId2"/>
    <p:sldId id="295" r:id="rId3"/>
    <p:sldId id="302" r:id="rId4"/>
    <p:sldId id="296" r:id="rId5"/>
    <p:sldId id="297" r:id="rId6"/>
    <p:sldId id="298" r:id="rId7"/>
    <p:sldId id="299" r:id="rId8"/>
    <p:sldId id="291" r:id="rId9"/>
    <p:sldId id="300" r:id="rId10"/>
    <p:sldId id="301" r:id="rId11"/>
    <p:sldId id="260" r:id="rId12"/>
    <p:sldId id="303" r:id="rId13"/>
    <p:sldId id="258" r:id="rId14"/>
    <p:sldId id="259" r:id="rId15"/>
    <p:sldId id="285" r:id="rId16"/>
    <p:sldId id="286" r:id="rId17"/>
    <p:sldId id="262" r:id="rId18"/>
    <p:sldId id="292" r:id="rId19"/>
    <p:sldId id="263" r:id="rId20"/>
    <p:sldId id="293" r:id="rId21"/>
    <p:sldId id="264" r:id="rId22"/>
    <p:sldId id="265" r:id="rId23"/>
    <p:sldId id="266" r:id="rId24"/>
    <p:sldId id="267" r:id="rId25"/>
    <p:sldId id="294" r:id="rId26"/>
    <p:sldId id="268" r:id="rId27"/>
    <p:sldId id="269" r:id="rId28"/>
    <p:sldId id="270" r:id="rId29"/>
    <p:sldId id="287" r:id="rId30"/>
    <p:sldId id="272" r:id="rId31"/>
    <p:sldId id="304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92" autoAdjust="0"/>
  </p:normalViewPr>
  <p:slideViewPr>
    <p:cSldViewPr>
      <p:cViewPr varScale="1">
        <p:scale>
          <a:sx n="49" d="100"/>
          <a:sy n="49" d="100"/>
        </p:scale>
        <p:origin x="-102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701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457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3025223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56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/>
              <a:t>9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584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/>
              <a:t>10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687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/>
              <a:t>11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789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/>
              <a:t>12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891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/>
              <a:t>13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994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/>
              <a:t>14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4096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/>
              <a:t>15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4199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/>
              <a:t>17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4403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/>
              <a:t>5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867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/>
              <a:t>3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663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/>
              <a:t>4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765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/>
              <a:t>7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379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/>
              <a:t>8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482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AB3BC-8568-48D4-9AFB-F12C79228D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C80C9-2FFD-465B-9F34-420D3C0B7F25}" type="datetime4">
              <a:rPr lang="en-US"/>
              <a:pPr>
                <a:defRPr/>
              </a:pPr>
              <a:t>September 15,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10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CB804-1613-4843-914E-C7AAC08772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4664D-730F-462D-8487-34DCDEB8AE78}" type="datetime4">
              <a:rPr lang="en-US"/>
              <a:pPr>
                <a:defRPr/>
              </a:pPr>
              <a:t>September 15,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02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02BBC-ECDC-4D3A-96C0-9E416C99A9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69A75-50F7-4392-A869-723D36BF89D1}" type="datetime4">
              <a:rPr lang="en-US"/>
              <a:pPr>
                <a:defRPr/>
              </a:pPr>
              <a:t>September 15,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357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5D38B-3702-413A-87B5-540D7BFB8F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A4416-39A1-42C9-9705-FCC4CD1AE27C}" type="datetime4">
              <a:rPr lang="en-US"/>
              <a:pPr>
                <a:defRPr/>
              </a:pPr>
              <a:t>September 15,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60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D6E31-AC01-4BE3-8559-FC0A731910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1DED4-E6A0-4FF0-BA35-63111DDAC6A5}" type="datetime4">
              <a:rPr lang="en-US"/>
              <a:pPr>
                <a:defRPr/>
              </a:pPr>
              <a:t>September 15,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768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D10EE-E22A-4181-AE82-D22C52D362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D67F2-488E-4462-AA4A-4FD1231D0894}" type="datetime4">
              <a:rPr lang="en-US"/>
              <a:pPr>
                <a:defRPr/>
              </a:pPr>
              <a:t>September 15,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398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A2A51-6CC3-497C-A4FA-90ED429F95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F1B8A-B985-4978-9F15-16AD4BDBB559}" type="datetime4">
              <a:rPr lang="en-US"/>
              <a:pPr>
                <a:defRPr/>
              </a:pPr>
              <a:t>September 15,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395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B6EBC-0941-4BF0-9BE6-DDDB16ECE6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D660A-76EB-4834-8C3C-2608CDCF4FE3}" type="datetime4">
              <a:rPr lang="en-US"/>
              <a:pPr>
                <a:defRPr/>
              </a:pPr>
              <a:t>September 15,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95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9DC77-557C-428E-A13B-D33592F4E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7658B-9A67-46E7-A0BD-B1C3DB68B634}" type="datetime4">
              <a:rPr lang="en-US"/>
              <a:pPr>
                <a:defRPr/>
              </a:pPr>
              <a:t>September 15,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319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EB5DE-3DC2-4CA4-8C9E-D6FAEC2AAE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12B49-40A8-4D45-A5DA-BDDCACF3ACE4}" type="datetime4">
              <a:rPr lang="en-US"/>
              <a:pPr>
                <a:defRPr/>
              </a:pPr>
              <a:t>September 15,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342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7D936-1232-4580-85E9-ED0D721FDD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F0E44-E325-490E-BC12-E4E40D5AAAFE}" type="datetime4">
              <a:rPr lang="en-US"/>
              <a:pPr>
                <a:defRPr/>
              </a:pPr>
              <a:t>September 15,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33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eaLnBrk="0" hangingPunct="0">
              <a:defRPr sz="1800">
                <a:solidFill>
                  <a:srgbClr val="FFFFFF"/>
                </a:solidFill>
                <a:latin typeface="Times New Roman" pitchFamily="8" charset="0"/>
                <a:cs typeface="+mn-cs"/>
              </a:defRPr>
            </a:lvl1pPr>
          </a:lstStyle>
          <a:p>
            <a:pPr>
              <a:defRPr/>
            </a:pPr>
            <a:fld id="{6246A6FC-2819-44C6-91E5-A68369C522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bg2"/>
                </a:solidFill>
                <a:latin typeface="Times New Roman" pitchFamily="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bg2"/>
                </a:solidFill>
                <a:latin typeface="Times New Roman" pitchFamily="8" charset="0"/>
                <a:cs typeface="+mn-cs"/>
              </a:defRPr>
            </a:lvl1pPr>
          </a:lstStyle>
          <a:p>
            <a:pPr>
              <a:defRPr/>
            </a:pPr>
            <a:fld id="{F2D37DD9-4837-4AB8-AD53-6F8C4DFD4D99}" type="datetime4">
              <a:rPr lang="en-US"/>
              <a:pPr>
                <a:defRPr/>
              </a:pPr>
              <a:t>September 15, 2015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archives.nbclearn.com/portal/site/k-12/browse?cuecard=53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archives.nbclearn.com/portal/site/k-12/browse?cuecard=91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archives.nbclearn.com/portal/site/k-12/browse?cuecard=69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archives.nbclearn.com/portal/site/k-12/browse?cuecard=537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9"/>
          <p:cNvGrpSpPr>
            <a:grpSpLocks/>
          </p:cNvGrpSpPr>
          <p:nvPr/>
        </p:nvGrpSpPr>
        <p:grpSpPr bwMode="auto">
          <a:xfrm>
            <a:off x="0" y="0"/>
            <a:ext cx="9144000" cy="4725988"/>
            <a:chOff x="0" y="0"/>
            <a:chExt cx="5760" cy="2977"/>
          </a:xfrm>
        </p:grpSpPr>
        <p:sp>
          <p:nvSpPr>
            <p:cNvPr id="2052" name="Freeform 2"/>
            <p:cNvSpPr>
              <a:spLocks/>
            </p:cNvSpPr>
            <p:nvPr/>
          </p:nvSpPr>
          <p:spPr bwMode="auto">
            <a:xfrm>
              <a:off x="1993" y="0"/>
              <a:ext cx="3767" cy="2040"/>
            </a:xfrm>
            <a:custGeom>
              <a:avLst/>
              <a:gdLst>
                <a:gd name="T0" fmla="*/ 487 w 3767"/>
                <a:gd name="T1" fmla="*/ 1294 h 2040"/>
                <a:gd name="T2" fmla="*/ 452 w 3767"/>
                <a:gd name="T3" fmla="*/ 1345 h 2040"/>
                <a:gd name="T4" fmla="*/ 418 w 3767"/>
                <a:gd name="T5" fmla="*/ 1408 h 2040"/>
                <a:gd name="T6" fmla="*/ 397 w 3767"/>
                <a:gd name="T7" fmla="*/ 1466 h 2040"/>
                <a:gd name="T8" fmla="*/ 390 w 3767"/>
                <a:gd name="T9" fmla="*/ 1536 h 2040"/>
                <a:gd name="T10" fmla="*/ 390 w 3767"/>
                <a:gd name="T11" fmla="*/ 1604 h 2040"/>
                <a:gd name="T12" fmla="*/ 404 w 3767"/>
                <a:gd name="T13" fmla="*/ 1693 h 2040"/>
                <a:gd name="T14" fmla="*/ 438 w 3767"/>
                <a:gd name="T15" fmla="*/ 1754 h 2040"/>
                <a:gd name="T16" fmla="*/ 487 w 3767"/>
                <a:gd name="T17" fmla="*/ 1820 h 2040"/>
                <a:gd name="T18" fmla="*/ 585 w 3767"/>
                <a:gd name="T19" fmla="*/ 1927 h 2040"/>
                <a:gd name="T20" fmla="*/ 675 w 3767"/>
                <a:gd name="T21" fmla="*/ 1975 h 2040"/>
                <a:gd name="T22" fmla="*/ 773 w 3767"/>
                <a:gd name="T23" fmla="*/ 2007 h 2040"/>
                <a:gd name="T24" fmla="*/ 853 w 3767"/>
                <a:gd name="T25" fmla="*/ 2025 h 2040"/>
                <a:gd name="T26" fmla="*/ 954 w 3767"/>
                <a:gd name="T27" fmla="*/ 2036 h 2040"/>
                <a:gd name="T28" fmla="*/ 1066 w 3767"/>
                <a:gd name="T29" fmla="*/ 2039 h 2040"/>
                <a:gd name="T30" fmla="*/ 1194 w 3767"/>
                <a:gd name="T31" fmla="*/ 2034 h 2040"/>
                <a:gd name="T32" fmla="*/ 1295 w 3767"/>
                <a:gd name="T33" fmla="*/ 2020 h 2040"/>
                <a:gd name="T34" fmla="*/ 1410 w 3767"/>
                <a:gd name="T35" fmla="*/ 1993 h 2040"/>
                <a:gd name="T36" fmla="*/ 1518 w 3767"/>
                <a:gd name="T37" fmla="*/ 1950 h 2040"/>
                <a:gd name="T38" fmla="*/ 1619 w 3767"/>
                <a:gd name="T39" fmla="*/ 1897 h 2040"/>
                <a:gd name="T40" fmla="*/ 1741 w 3767"/>
                <a:gd name="T41" fmla="*/ 1807 h 2040"/>
                <a:gd name="T42" fmla="*/ 1811 w 3767"/>
                <a:gd name="T43" fmla="*/ 1750 h 2040"/>
                <a:gd name="T44" fmla="*/ 1881 w 3767"/>
                <a:gd name="T45" fmla="*/ 1693 h 2040"/>
                <a:gd name="T46" fmla="*/ 1950 w 3767"/>
                <a:gd name="T47" fmla="*/ 1616 h 2040"/>
                <a:gd name="T48" fmla="*/ 2006 w 3767"/>
                <a:gd name="T49" fmla="*/ 1551 h 2040"/>
                <a:gd name="T50" fmla="*/ 2055 w 3767"/>
                <a:gd name="T51" fmla="*/ 1479 h 2040"/>
                <a:gd name="T52" fmla="*/ 2114 w 3767"/>
                <a:gd name="T53" fmla="*/ 1408 h 2040"/>
                <a:gd name="T54" fmla="*/ 2177 w 3767"/>
                <a:gd name="T55" fmla="*/ 1350 h 2040"/>
                <a:gd name="T56" fmla="*/ 2243 w 3767"/>
                <a:gd name="T57" fmla="*/ 1297 h 2040"/>
                <a:gd name="T58" fmla="*/ 2327 w 3767"/>
                <a:gd name="T59" fmla="*/ 1241 h 2040"/>
                <a:gd name="T60" fmla="*/ 2424 w 3767"/>
                <a:gd name="T61" fmla="*/ 1195 h 2040"/>
                <a:gd name="T62" fmla="*/ 2532 w 3767"/>
                <a:gd name="T63" fmla="*/ 1158 h 2040"/>
                <a:gd name="T64" fmla="*/ 2637 w 3767"/>
                <a:gd name="T65" fmla="*/ 1127 h 2040"/>
                <a:gd name="T66" fmla="*/ 2738 w 3767"/>
                <a:gd name="T67" fmla="*/ 1104 h 2040"/>
                <a:gd name="T68" fmla="*/ 2860 w 3767"/>
                <a:gd name="T69" fmla="*/ 1086 h 2040"/>
                <a:gd name="T70" fmla="*/ 2982 w 3767"/>
                <a:gd name="T71" fmla="*/ 1083 h 2040"/>
                <a:gd name="T72" fmla="*/ 3107 w 3767"/>
                <a:gd name="T73" fmla="*/ 1082 h 2040"/>
                <a:gd name="T74" fmla="*/ 3428 w 3767"/>
                <a:gd name="T75" fmla="*/ 1095 h 2040"/>
                <a:gd name="T76" fmla="*/ 3766 w 3767"/>
                <a:gd name="T77" fmla="*/ 1151 h 2040"/>
                <a:gd name="T78" fmla="*/ 3766 w 3767"/>
                <a:gd name="T79" fmla="*/ 912 h 2040"/>
                <a:gd name="T80" fmla="*/ 2856 w 3767"/>
                <a:gd name="T81" fmla="*/ 0 h 2040"/>
                <a:gd name="T82" fmla="*/ 0 w 3767"/>
                <a:gd name="T83" fmla="*/ 0 h 2040"/>
                <a:gd name="T84" fmla="*/ 487 w 3767"/>
                <a:gd name="T85" fmla="*/ 1294 h 20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767" h="2040">
                  <a:moveTo>
                    <a:pt x="487" y="1294"/>
                  </a:moveTo>
                  <a:lnTo>
                    <a:pt x="452" y="1345"/>
                  </a:lnTo>
                  <a:lnTo>
                    <a:pt x="418" y="1408"/>
                  </a:lnTo>
                  <a:lnTo>
                    <a:pt x="397" y="1466"/>
                  </a:lnTo>
                  <a:lnTo>
                    <a:pt x="390" y="1536"/>
                  </a:lnTo>
                  <a:lnTo>
                    <a:pt x="390" y="1604"/>
                  </a:lnTo>
                  <a:lnTo>
                    <a:pt x="404" y="1693"/>
                  </a:lnTo>
                  <a:lnTo>
                    <a:pt x="438" y="1754"/>
                  </a:lnTo>
                  <a:lnTo>
                    <a:pt x="487" y="1820"/>
                  </a:lnTo>
                  <a:lnTo>
                    <a:pt x="585" y="1927"/>
                  </a:lnTo>
                  <a:lnTo>
                    <a:pt x="675" y="1975"/>
                  </a:lnTo>
                  <a:lnTo>
                    <a:pt x="773" y="2007"/>
                  </a:lnTo>
                  <a:lnTo>
                    <a:pt x="853" y="2025"/>
                  </a:lnTo>
                  <a:lnTo>
                    <a:pt x="954" y="2036"/>
                  </a:lnTo>
                  <a:lnTo>
                    <a:pt x="1066" y="2039"/>
                  </a:lnTo>
                  <a:lnTo>
                    <a:pt x="1194" y="2034"/>
                  </a:lnTo>
                  <a:lnTo>
                    <a:pt x="1295" y="2020"/>
                  </a:lnTo>
                  <a:lnTo>
                    <a:pt x="1410" y="1993"/>
                  </a:lnTo>
                  <a:lnTo>
                    <a:pt x="1518" y="1950"/>
                  </a:lnTo>
                  <a:lnTo>
                    <a:pt x="1619" y="1897"/>
                  </a:lnTo>
                  <a:lnTo>
                    <a:pt x="1741" y="1807"/>
                  </a:lnTo>
                  <a:lnTo>
                    <a:pt x="1811" y="1750"/>
                  </a:lnTo>
                  <a:lnTo>
                    <a:pt x="1881" y="1693"/>
                  </a:lnTo>
                  <a:lnTo>
                    <a:pt x="1950" y="1616"/>
                  </a:lnTo>
                  <a:lnTo>
                    <a:pt x="2006" y="1551"/>
                  </a:lnTo>
                  <a:lnTo>
                    <a:pt x="2055" y="1479"/>
                  </a:lnTo>
                  <a:lnTo>
                    <a:pt x="2114" y="1408"/>
                  </a:lnTo>
                  <a:lnTo>
                    <a:pt x="2177" y="1350"/>
                  </a:lnTo>
                  <a:lnTo>
                    <a:pt x="2243" y="1297"/>
                  </a:lnTo>
                  <a:lnTo>
                    <a:pt x="2327" y="1241"/>
                  </a:lnTo>
                  <a:lnTo>
                    <a:pt x="2424" y="1195"/>
                  </a:lnTo>
                  <a:lnTo>
                    <a:pt x="2532" y="1158"/>
                  </a:lnTo>
                  <a:lnTo>
                    <a:pt x="2637" y="1127"/>
                  </a:lnTo>
                  <a:lnTo>
                    <a:pt x="2738" y="1104"/>
                  </a:lnTo>
                  <a:lnTo>
                    <a:pt x="2860" y="1086"/>
                  </a:lnTo>
                  <a:lnTo>
                    <a:pt x="2982" y="1083"/>
                  </a:lnTo>
                  <a:lnTo>
                    <a:pt x="3107" y="1082"/>
                  </a:lnTo>
                  <a:lnTo>
                    <a:pt x="3428" y="1095"/>
                  </a:lnTo>
                  <a:lnTo>
                    <a:pt x="3766" y="1151"/>
                  </a:lnTo>
                  <a:lnTo>
                    <a:pt x="3766" y="912"/>
                  </a:lnTo>
                  <a:lnTo>
                    <a:pt x="2856" y="0"/>
                  </a:lnTo>
                  <a:lnTo>
                    <a:pt x="0" y="0"/>
                  </a:lnTo>
                  <a:lnTo>
                    <a:pt x="487" y="1294"/>
                  </a:lnTo>
                </a:path>
              </a:pathLst>
            </a:custGeom>
            <a:gradFill rotWithShape="0">
              <a:gsLst>
                <a:gs pos="0">
                  <a:srgbClr val="050A19"/>
                </a:gs>
                <a:gs pos="100000">
                  <a:srgbClr val="3366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" name="Freeform 3"/>
            <p:cNvSpPr>
              <a:spLocks/>
            </p:cNvSpPr>
            <p:nvPr/>
          </p:nvSpPr>
          <p:spPr bwMode="auto">
            <a:xfrm>
              <a:off x="2327" y="1219"/>
              <a:ext cx="1018" cy="683"/>
            </a:xfrm>
            <a:custGeom>
              <a:avLst/>
              <a:gdLst>
                <a:gd name="T0" fmla="*/ 1017 w 1018"/>
                <a:gd name="T1" fmla="*/ 220 h 683"/>
                <a:gd name="T2" fmla="*/ 1003 w 1018"/>
                <a:gd name="T3" fmla="*/ 273 h 683"/>
                <a:gd name="T4" fmla="*/ 978 w 1018"/>
                <a:gd name="T5" fmla="*/ 306 h 683"/>
                <a:gd name="T6" fmla="*/ 933 w 1018"/>
                <a:gd name="T7" fmla="*/ 329 h 683"/>
                <a:gd name="T8" fmla="*/ 881 w 1018"/>
                <a:gd name="T9" fmla="*/ 344 h 683"/>
                <a:gd name="T10" fmla="*/ 808 w 1018"/>
                <a:gd name="T11" fmla="*/ 351 h 683"/>
                <a:gd name="T12" fmla="*/ 710 w 1018"/>
                <a:gd name="T13" fmla="*/ 348 h 683"/>
                <a:gd name="T14" fmla="*/ 595 w 1018"/>
                <a:gd name="T15" fmla="*/ 344 h 683"/>
                <a:gd name="T16" fmla="*/ 505 w 1018"/>
                <a:gd name="T17" fmla="*/ 351 h 683"/>
                <a:gd name="T18" fmla="*/ 428 w 1018"/>
                <a:gd name="T19" fmla="*/ 361 h 683"/>
                <a:gd name="T20" fmla="*/ 369 w 1018"/>
                <a:gd name="T21" fmla="*/ 377 h 683"/>
                <a:gd name="T22" fmla="*/ 319 w 1018"/>
                <a:gd name="T23" fmla="*/ 393 h 683"/>
                <a:gd name="T24" fmla="*/ 271 w 1018"/>
                <a:gd name="T25" fmla="*/ 423 h 683"/>
                <a:gd name="T26" fmla="*/ 240 w 1018"/>
                <a:gd name="T27" fmla="*/ 454 h 683"/>
                <a:gd name="T28" fmla="*/ 208 w 1018"/>
                <a:gd name="T29" fmla="*/ 508 h 683"/>
                <a:gd name="T30" fmla="*/ 198 w 1018"/>
                <a:gd name="T31" fmla="*/ 556 h 683"/>
                <a:gd name="T32" fmla="*/ 202 w 1018"/>
                <a:gd name="T33" fmla="*/ 606 h 683"/>
                <a:gd name="T34" fmla="*/ 221 w 1018"/>
                <a:gd name="T35" fmla="*/ 682 h 683"/>
                <a:gd name="T36" fmla="*/ 156 w 1018"/>
                <a:gd name="T37" fmla="*/ 611 h 683"/>
                <a:gd name="T38" fmla="*/ 107 w 1018"/>
                <a:gd name="T39" fmla="*/ 547 h 683"/>
                <a:gd name="T40" fmla="*/ 69 w 1018"/>
                <a:gd name="T41" fmla="*/ 486 h 683"/>
                <a:gd name="T42" fmla="*/ 33 w 1018"/>
                <a:gd name="T43" fmla="*/ 400 h 683"/>
                <a:gd name="T44" fmla="*/ 17 w 1018"/>
                <a:gd name="T45" fmla="*/ 327 h 683"/>
                <a:gd name="T46" fmla="*/ 2 w 1018"/>
                <a:gd name="T47" fmla="*/ 248 h 683"/>
                <a:gd name="T48" fmla="*/ 0 w 1018"/>
                <a:gd name="T49" fmla="*/ 173 h 683"/>
                <a:gd name="T50" fmla="*/ 3 w 1018"/>
                <a:gd name="T51" fmla="*/ 111 h 683"/>
                <a:gd name="T52" fmla="*/ 49 w 1018"/>
                <a:gd name="T53" fmla="*/ 90 h 683"/>
                <a:gd name="T54" fmla="*/ 126 w 1018"/>
                <a:gd name="T55" fmla="*/ 66 h 683"/>
                <a:gd name="T56" fmla="*/ 219 w 1018"/>
                <a:gd name="T57" fmla="*/ 41 h 683"/>
                <a:gd name="T58" fmla="*/ 320 w 1018"/>
                <a:gd name="T59" fmla="*/ 16 h 683"/>
                <a:gd name="T60" fmla="*/ 421 w 1018"/>
                <a:gd name="T61" fmla="*/ 0 h 683"/>
                <a:gd name="T62" fmla="*/ 536 w 1018"/>
                <a:gd name="T63" fmla="*/ 0 h 683"/>
                <a:gd name="T64" fmla="*/ 637 w 1018"/>
                <a:gd name="T65" fmla="*/ 6 h 683"/>
                <a:gd name="T66" fmla="*/ 745 w 1018"/>
                <a:gd name="T67" fmla="*/ 27 h 683"/>
                <a:gd name="T68" fmla="*/ 832 w 1018"/>
                <a:gd name="T69" fmla="*/ 52 h 683"/>
                <a:gd name="T70" fmla="*/ 881 w 1018"/>
                <a:gd name="T71" fmla="*/ 75 h 683"/>
                <a:gd name="T72" fmla="*/ 936 w 1018"/>
                <a:gd name="T73" fmla="*/ 119 h 683"/>
                <a:gd name="T74" fmla="*/ 982 w 1018"/>
                <a:gd name="T75" fmla="*/ 173 h 683"/>
                <a:gd name="T76" fmla="*/ 1017 w 1018"/>
                <a:gd name="T77" fmla="*/ 220 h 68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18" h="683">
                  <a:moveTo>
                    <a:pt x="1017" y="220"/>
                  </a:moveTo>
                  <a:lnTo>
                    <a:pt x="1003" y="273"/>
                  </a:lnTo>
                  <a:lnTo>
                    <a:pt x="978" y="306"/>
                  </a:lnTo>
                  <a:lnTo>
                    <a:pt x="933" y="329"/>
                  </a:lnTo>
                  <a:lnTo>
                    <a:pt x="881" y="344"/>
                  </a:lnTo>
                  <a:lnTo>
                    <a:pt x="808" y="351"/>
                  </a:lnTo>
                  <a:lnTo>
                    <a:pt x="710" y="348"/>
                  </a:lnTo>
                  <a:lnTo>
                    <a:pt x="595" y="344"/>
                  </a:lnTo>
                  <a:lnTo>
                    <a:pt x="505" y="351"/>
                  </a:lnTo>
                  <a:lnTo>
                    <a:pt x="428" y="361"/>
                  </a:lnTo>
                  <a:lnTo>
                    <a:pt x="369" y="377"/>
                  </a:lnTo>
                  <a:lnTo>
                    <a:pt x="319" y="393"/>
                  </a:lnTo>
                  <a:lnTo>
                    <a:pt x="271" y="423"/>
                  </a:lnTo>
                  <a:lnTo>
                    <a:pt x="240" y="454"/>
                  </a:lnTo>
                  <a:lnTo>
                    <a:pt x="208" y="508"/>
                  </a:lnTo>
                  <a:lnTo>
                    <a:pt x="198" y="556"/>
                  </a:lnTo>
                  <a:lnTo>
                    <a:pt x="202" y="606"/>
                  </a:lnTo>
                  <a:lnTo>
                    <a:pt x="221" y="682"/>
                  </a:lnTo>
                  <a:lnTo>
                    <a:pt x="156" y="611"/>
                  </a:lnTo>
                  <a:lnTo>
                    <a:pt x="107" y="547"/>
                  </a:lnTo>
                  <a:lnTo>
                    <a:pt x="69" y="486"/>
                  </a:lnTo>
                  <a:lnTo>
                    <a:pt x="33" y="400"/>
                  </a:lnTo>
                  <a:lnTo>
                    <a:pt x="17" y="327"/>
                  </a:lnTo>
                  <a:lnTo>
                    <a:pt x="2" y="248"/>
                  </a:lnTo>
                  <a:lnTo>
                    <a:pt x="0" y="173"/>
                  </a:lnTo>
                  <a:lnTo>
                    <a:pt x="3" y="111"/>
                  </a:lnTo>
                  <a:lnTo>
                    <a:pt x="49" y="90"/>
                  </a:lnTo>
                  <a:lnTo>
                    <a:pt x="126" y="66"/>
                  </a:lnTo>
                  <a:lnTo>
                    <a:pt x="219" y="41"/>
                  </a:lnTo>
                  <a:lnTo>
                    <a:pt x="320" y="16"/>
                  </a:lnTo>
                  <a:lnTo>
                    <a:pt x="421" y="0"/>
                  </a:lnTo>
                  <a:lnTo>
                    <a:pt x="536" y="0"/>
                  </a:lnTo>
                  <a:lnTo>
                    <a:pt x="637" y="6"/>
                  </a:lnTo>
                  <a:lnTo>
                    <a:pt x="745" y="27"/>
                  </a:lnTo>
                  <a:lnTo>
                    <a:pt x="832" y="52"/>
                  </a:lnTo>
                  <a:lnTo>
                    <a:pt x="881" y="75"/>
                  </a:lnTo>
                  <a:lnTo>
                    <a:pt x="936" y="119"/>
                  </a:lnTo>
                  <a:lnTo>
                    <a:pt x="982" y="173"/>
                  </a:lnTo>
                  <a:lnTo>
                    <a:pt x="1017" y="220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Freeform 4"/>
            <p:cNvSpPr>
              <a:spLocks/>
            </p:cNvSpPr>
            <p:nvPr/>
          </p:nvSpPr>
          <p:spPr bwMode="auto">
            <a:xfrm>
              <a:off x="0" y="0"/>
              <a:ext cx="3345" cy="2977"/>
            </a:xfrm>
            <a:custGeom>
              <a:avLst/>
              <a:gdLst>
                <a:gd name="T0" fmla="*/ 0 w 3345"/>
                <a:gd name="T1" fmla="*/ 2976 h 2977"/>
                <a:gd name="T2" fmla="*/ 94 w 3345"/>
                <a:gd name="T3" fmla="*/ 2823 h 2977"/>
                <a:gd name="T4" fmla="*/ 212 w 3345"/>
                <a:gd name="T5" fmla="*/ 2678 h 2977"/>
                <a:gd name="T6" fmla="*/ 320 w 3345"/>
                <a:gd name="T7" fmla="*/ 2546 h 2977"/>
                <a:gd name="T8" fmla="*/ 429 w 3345"/>
                <a:gd name="T9" fmla="*/ 2411 h 2977"/>
                <a:gd name="T10" fmla="*/ 543 w 3345"/>
                <a:gd name="T11" fmla="*/ 2296 h 2977"/>
                <a:gd name="T12" fmla="*/ 662 w 3345"/>
                <a:gd name="T13" fmla="*/ 2184 h 2977"/>
                <a:gd name="T14" fmla="*/ 826 w 3345"/>
                <a:gd name="T15" fmla="*/ 2056 h 2977"/>
                <a:gd name="T16" fmla="*/ 956 w 3345"/>
                <a:gd name="T17" fmla="*/ 1958 h 2977"/>
                <a:gd name="T18" fmla="*/ 1235 w 3345"/>
                <a:gd name="T19" fmla="*/ 1785 h 2977"/>
                <a:gd name="T20" fmla="*/ 1512 w 3345"/>
                <a:gd name="T21" fmla="*/ 1642 h 2977"/>
                <a:gd name="T22" fmla="*/ 1783 w 3345"/>
                <a:gd name="T23" fmla="*/ 1532 h 2977"/>
                <a:gd name="T24" fmla="*/ 2040 w 3345"/>
                <a:gd name="T25" fmla="*/ 1429 h 2977"/>
                <a:gd name="T26" fmla="*/ 2323 w 3345"/>
                <a:gd name="T27" fmla="*/ 1331 h 2977"/>
                <a:gd name="T28" fmla="*/ 2434 w 3345"/>
                <a:gd name="T29" fmla="*/ 1292 h 2977"/>
                <a:gd name="T30" fmla="*/ 2556 w 3345"/>
                <a:gd name="T31" fmla="*/ 1255 h 2977"/>
                <a:gd name="T32" fmla="*/ 2657 w 3345"/>
                <a:gd name="T33" fmla="*/ 1228 h 2977"/>
                <a:gd name="T34" fmla="*/ 2769 w 3345"/>
                <a:gd name="T35" fmla="*/ 1217 h 2977"/>
                <a:gd name="T36" fmla="*/ 2866 w 3345"/>
                <a:gd name="T37" fmla="*/ 1212 h 2977"/>
                <a:gd name="T38" fmla="*/ 2971 w 3345"/>
                <a:gd name="T39" fmla="*/ 1224 h 2977"/>
                <a:gd name="T40" fmla="*/ 3058 w 3345"/>
                <a:gd name="T41" fmla="*/ 1240 h 2977"/>
                <a:gd name="T42" fmla="*/ 3138 w 3345"/>
                <a:gd name="T43" fmla="*/ 1267 h 2977"/>
                <a:gd name="T44" fmla="*/ 3215 w 3345"/>
                <a:gd name="T45" fmla="*/ 1304 h 2977"/>
                <a:gd name="T46" fmla="*/ 3284 w 3345"/>
                <a:gd name="T47" fmla="*/ 1360 h 2977"/>
                <a:gd name="T48" fmla="*/ 3344 w 3345"/>
                <a:gd name="T49" fmla="*/ 1437 h 2977"/>
                <a:gd name="T50" fmla="*/ 3340 w 3345"/>
                <a:gd name="T51" fmla="*/ 1362 h 2977"/>
                <a:gd name="T52" fmla="*/ 3330 w 3345"/>
                <a:gd name="T53" fmla="*/ 1310 h 2977"/>
                <a:gd name="T54" fmla="*/ 3305 w 3345"/>
                <a:gd name="T55" fmla="*/ 1242 h 2977"/>
                <a:gd name="T56" fmla="*/ 3270 w 3345"/>
                <a:gd name="T57" fmla="*/ 1185 h 2977"/>
                <a:gd name="T58" fmla="*/ 3229 w 3345"/>
                <a:gd name="T59" fmla="*/ 1133 h 2977"/>
                <a:gd name="T60" fmla="*/ 3183 w 3345"/>
                <a:gd name="T61" fmla="*/ 1082 h 2977"/>
                <a:gd name="T62" fmla="*/ 2187 w 3345"/>
                <a:gd name="T63" fmla="*/ 0 h 2977"/>
                <a:gd name="T64" fmla="*/ 0 w 3345"/>
                <a:gd name="T65" fmla="*/ 0 h 2977"/>
                <a:gd name="T66" fmla="*/ 0 w 3345"/>
                <a:gd name="T67" fmla="*/ 2976 h 297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345" h="2977">
                  <a:moveTo>
                    <a:pt x="0" y="2976"/>
                  </a:moveTo>
                  <a:lnTo>
                    <a:pt x="94" y="2823"/>
                  </a:lnTo>
                  <a:lnTo>
                    <a:pt x="212" y="2678"/>
                  </a:lnTo>
                  <a:lnTo>
                    <a:pt x="320" y="2546"/>
                  </a:lnTo>
                  <a:lnTo>
                    <a:pt x="429" y="2411"/>
                  </a:lnTo>
                  <a:lnTo>
                    <a:pt x="543" y="2296"/>
                  </a:lnTo>
                  <a:lnTo>
                    <a:pt x="662" y="2184"/>
                  </a:lnTo>
                  <a:lnTo>
                    <a:pt x="826" y="2056"/>
                  </a:lnTo>
                  <a:lnTo>
                    <a:pt x="956" y="1958"/>
                  </a:lnTo>
                  <a:lnTo>
                    <a:pt x="1235" y="1785"/>
                  </a:lnTo>
                  <a:lnTo>
                    <a:pt x="1512" y="1642"/>
                  </a:lnTo>
                  <a:lnTo>
                    <a:pt x="1783" y="1532"/>
                  </a:lnTo>
                  <a:lnTo>
                    <a:pt x="2040" y="1429"/>
                  </a:lnTo>
                  <a:lnTo>
                    <a:pt x="2323" y="1331"/>
                  </a:lnTo>
                  <a:lnTo>
                    <a:pt x="2434" y="1292"/>
                  </a:lnTo>
                  <a:lnTo>
                    <a:pt x="2556" y="1255"/>
                  </a:lnTo>
                  <a:lnTo>
                    <a:pt x="2657" y="1228"/>
                  </a:lnTo>
                  <a:lnTo>
                    <a:pt x="2769" y="1217"/>
                  </a:lnTo>
                  <a:lnTo>
                    <a:pt x="2866" y="1212"/>
                  </a:lnTo>
                  <a:lnTo>
                    <a:pt x="2971" y="1224"/>
                  </a:lnTo>
                  <a:lnTo>
                    <a:pt x="3058" y="1240"/>
                  </a:lnTo>
                  <a:lnTo>
                    <a:pt x="3138" y="1267"/>
                  </a:lnTo>
                  <a:lnTo>
                    <a:pt x="3215" y="1304"/>
                  </a:lnTo>
                  <a:lnTo>
                    <a:pt x="3284" y="1360"/>
                  </a:lnTo>
                  <a:lnTo>
                    <a:pt x="3344" y="1437"/>
                  </a:lnTo>
                  <a:lnTo>
                    <a:pt x="3340" y="1362"/>
                  </a:lnTo>
                  <a:lnTo>
                    <a:pt x="3330" y="1310"/>
                  </a:lnTo>
                  <a:lnTo>
                    <a:pt x="3305" y="1242"/>
                  </a:lnTo>
                  <a:lnTo>
                    <a:pt x="3270" y="1185"/>
                  </a:lnTo>
                  <a:lnTo>
                    <a:pt x="3229" y="1133"/>
                  </a:lnTo>
                  <a:lnTo>
                    <a:pt x="3183" y="1082"/>
                  </a:lnTo>
                  <a:lnTo>
                    <a:pt x="2187" y="0"/>
                  </a:lnTo>
                  <a:lnTo>
                    <a:pt x="0" y="0"/>
                  </a:lnTo>
                  <a:lnTo>
                    <a:pt x="0" y="2976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100000">
                  <a:srgbClr val="050A1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5" name="Group 8"/>
            <p:cNvGrpSpPr>
              <a:grpSpLocks/>
            </p:cNvGrpSpPr>
            <p:nvPr/>
          </p:nvGrpSpPr>
          <p:grpSpPr bwMode="auto">
            <a:xfrm>
              <a:off x="0" y="0"/>
              <a:ext cx="3216" cy="2510"/>
              <a:chOff x="0" y="0"/>
              <a:chExt cx="3216" cy="2510"/>
            </a:xfrm>
          </p:grpSpPr>
          <p:sp>
            <p:nvSpPr>
              <p:cNvPr id="2056" name="Freeform 5"/>
              <p:cNvSpPr>
                <a:spLocks/>
              </p:cNvSpPr>
              <p:nvPr/>
            </p:nvSpPr>
            <p:spPr bwMode="auto">
              <a:xfrm>
                <a:off x="0" y="0"/>
                <a:ext cx="2315" cy="868"/>
              </a:xfrm>
              <a:custGeom>
                <a:avLst/>
                <a:gdLst>
                  <a:gd name="T0" fmla="*/ 0 w 2315"/>
                  <a:gd name="T1" fmla="*/ 558 h 868"/>
                  <a:gd name="T2" fmla="*/ 125 w 2315"/>
                  <a:gd name="T3" fmla="*/ 487 h 868"/>
                  <a:gd name="T4" fmla="*/ 261 w 2315"/>
                  <a:gd name="T5" fmla="*/ 414 h 868"/>
                  <a:gd name="T6" fmla="*/ 426 w 2315"/>
                  <a:gd name="T7" fmla="*/ 329 h 868"/>
                  <a:gd name="T8" fmla="*/ 573 w 2315"/>
                  <a:gd name="T9" fmla="*/ 263 h 868"/>
                  <a:gd name="T10" fmla="*/ 739 w 2315"/>
                  <a:gd name="T11" fmla="*/ 200 h 868"/>
                  <a:gd name="T12" fmla="*/ 888 w 2315"/>
                  <a:gd name="T13" fmla="*/ 150 h 868"/>
                  <a:gd name="T14" fmla="*/ 1081 w 2315"/>
                  <a:gd name="T15" fmla="*/ 94 h 868"/>
                  <a:gd name="T16" fmla="*/ 1227 w 2315"/>
                  <a:gd name="T17" fmla="*/ 54 h 868"/>
                  <a:gd name="T18" fmla="*/ 1349 w 2315"/>
                  <a:gd name="T19" fmla="*/ 29 h 868"/>
                  <a:gd name="T20" fmla="*/ 1461 w 2315"/>
                  <a:gd name="T21" fmla="*/ 9 h 868"/>
                  <a:gd name="T22" fmla="*/ 1614 w 2315"/>
                  <a:gd name="T23" fmla="*/ 4 h 868"/>
                  <a:gd name="T24" fmla="*/ 2188 w 2315"/>
                  <a:gd name="T25" fmla="*/ 0 h 868"/>
                  <a:gd name="T26" fmla="*/ 2314 w 2315"/>
                  <a:gd name="T27" fmla="*/ 133 h 868"/>
                  <a:gd name="T28" fmla="*/ 2144 w 2315"/>
                  <a:gd name="T29" fmla="*/ 133 h 868"/>
                  <a:gd name="T30" fmla="*/ 1982 w 2315"/>
                  <a:gd name="T31" fmla="*/ 141 h 868"/>
                  <a:gd name="T32" fmla="*/ 1809 w 2315"/>
                  <a:gd name="T33" fmla="*/ 158 h 868"/>
                  <a:gd name="T34" fmla="*/ 1669 w 2315"/>
                  <a:gd name="T35" fmla="*/ 179 h 868"/>
                  <a:gd name="T36" fmla="*/ 1512 w 2315"/>
                  <a:gd name="T37" fmla="*/ 211 h 868"/>
                  <a:gd name="T38" fmla="*/ 1378 w 2315"/>
                  <a:gd name="T39" fmla="*/ 241 h 868"/>
                  <a:gd name="T40" fmla="*/ 1237 w 2315"/>
                  <a:gd name="T41" fmla="*/ 280 h 868"/>
                  <a:gd name="T42" fmla="*/ 1111 w 2315"/>
                  <a:gd name="T43" fmla="*/ 322 h 868"/>
                  <a:gd name="T44" fmla="*/ 1028 w 2315"/>
                  <a:gd name="T45" fmla="*/ 350 h 868"/>
                  <a:gd name="T46" fmla="*/ 849 w 2315"/>
                  <a:gd name="T47" fmla="*/ 408 h 868"/>
                  <a:gd name="T48" fmla="*/ 650 w 2315"/>
                  <a:gd name="T49" fmla="*/ 483 h 868"/>
                  <a:gd name="T50" fmla="*/ 470 w 2315"/>
                  <a:gd name="T51" fmla="*/ 566 h 868"/>
                  <a:gd name="T52" fmla="*/ 266 w 2315"/>
                  <a:gd name="T53" fmla="*/ 675 h 868"/>
                  <a:gd name="T54" fmla="*/ 151 w 2315"/>
                  <a:gd name="T55" fmla="*/ 741 h 868"/>
                  <a:gd name="T56" fmla="*/ 62 w 2315"/>
                  <a:gd name="T57" fmla="*/ 808 h 868"/>
                  <a:gd name="T58" fmla="*/ 0 w 2315"/>
                  <a:gd name="T59" fmla="*/ 867 h 868"/>
                  <a:gd name="T60" fmla="*/ 0 w 2315"/>
                  <a:gd name="T61" fmla="*/ 558 h 86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315" h="868">
                    <a:moveTo>
                      <a:pt x="0" y="558"/>
                    </a:moveTo>
                    <a:lnTo>
                      <a:pt x="125" y="487"/>
                    </a:lnTo>
                    <a:lnTo>
                      <a:pt x="261" y="414"/>
                    </a:lnTo>
                    <a:lnTo>
                      <a:pt x="426" y="329"/>
                    </a:lnTo>
                    <a:lnTo>
                      <a:pt x="573" y="263"/>
                    </a:lnTo>
                    <a:lnTo>
                      <a:pt x="739" y="200"/>
                    </a:lnTo>
                    <a:lnTo>
                      <a:pt x="888" y="150"/>
                    </a:lnTo>
                    <a:lnTo>
                      <a:pt x="1081" y="94"/>
                    </a:lnTo>
                    <a:lnTo>
                      <a:pt x="1227" y="54"/>
                    </a:lnTo>
                    <a:lnTo>
                      <a:pt x="1349" y="29"/>
                    </a:lnTo>
                    <a:lnTo>
                      <a:pt x="1461" y="9"/>
                    </a:lnTo>
                    <a:lnTo>
                      <a:pt x="1614" y="4"/>
                    </a:lnTo>
                    <a:lnTo>
                      <a:pt x="2188" y="0"/>
                    </a:lnTo>
                    <a:lnTo>
                      <a:pt x="2314" y="133"/>
                    </a:lnTo>
                    <a:lnTo>
                      <a:pt x="2144" y="133"/>
                    </a:lnTo>
                    <a:lnTo>
                      <a:pt x="1982" y="141"/>
                    </a:lnTo>
                    <a:lnTo>
                      <a:pt x="1809" y="158"/>
                    </a:lnTo>
                    <a:lnTo>
                      <a:pt x="1669" y="179"/>
                    </a:lnTo>
                    <a:lnTo>
                      <a:pt x="1512" y="211"/>
                    </a:lnTo>
                    <a:lnTo>
                      <a:pt x="1378" y="241"/>
                    </a:lnTo>
                    <a:lnTo>
                      <a:pt x="1237" y="280"/>
                    </a:lnTo>
                    <a:lnTo>
                      <a:pt x="1111" y="322"/>
                    </a:lnTo>
                    <a:lnTo>
                      <a:pt x="1028" y="350"/>
                    </a:lnTo>
                    <a:lnTo>
                      <a:pt x="849" y="408"/>
                    </a:lnTo>
                    <a:lnTo>
                      <a:pt x="650" y="483"/>
                    </a:lnTo>
                    <a:lnTo>
                      <a:pt x="470" y="566"/>
                    </a:lnTo>
                    <a:lnTo>
                      <a:pt x="266" y="675"/>
                    </a:lnTo>
                    <a:lnTo>
                      <a:pt x="151" y="741"/>
                    </a:lnTo>
                    <a:lnTo>
                      <a:pt x="62" y="808"/>
                    </a:lnTo>
                    <a:lnTo>
                      <a:pt x="0" y="867"/>
                    </a:lnTo>
                    <a:lnTo>
                      <a:pt x="0" y="558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" name="Freeform 6"/>
              <p:cNvSpPr>
                <a:spLocks/>
              </p:cNvSpPr>
              <p:nvPr/>
            </p:nvSpPr>
            <p:spPr bwMode="auto">
              <a:xfrm>
                <a:off x="0" y="287"/>
                <a:ext cx="2827" cy="1560"/>
              </a:xfrm>
              <a:custGeom>
                <a:avLst/>
                <a:gdLst>
                  <a:gd name="T0" fmla="*/ 0 w 2827"/>
                  <a:gd name="T1" fmla="*/ 871 h 1560"/>
                  <a:gd name="T2" fmla="*/ 142 w 2827"/>
                  <a:gd name="T3" fmla="*/ 750 h 1560"/>
                  <a:gd name="T4" fmla="*/ 310 w 2827"/>
                  <a:gd name="T5" fmla="*/ 621 h 1560"/>
                  <a:gd name="T6" fmla="*/ 464 w 2827"/>
                  <a:gd name="T7" fmla="*/ 529 h 1560"/>
                  <a:gd name="T8" fmla="*/ 644 w 2827"/>
                  <a:gd name="T9" fmla="*/ 437 h 1560"/>
                  <a:gd name="T10" fmla="*/ 823 w 2827"/>
                  <a:gd name="T11" fmla="*/ 354 h 1560"/>
                  <a:gd name="T12" fmla="*/ 1027 w 2827"/>
                  <a:gd name="T13" fmla="*/ 279 h 1560"/>
                  <a:gd name="T14" fmla="*/ 1231 w 2827"/>
                  <a:gd name="T15" fmla="*/ 204 h 1560"/>
                  <a:gd name="T16" fmla="*/ 1430 w 2827"/>
                  <a:gd name="T17" fmla="*/ 145 h 1560"/>
                  <a:gd name="T18" fmla="*/ 1621 w 2827"/>
                  <a:gd name="T19" fmla="*/ 104 h 1560"/>
                  <a:gd name="T20" fmla="*/ 1801 w 2827"/>
                  <a:gd name="T21" fmla="*/ 62 h 1560"/>
                  <a:gd name="T22" fmla="*/ 1950 w 2827"/>
                  <a:gd name="T23" fmla="*/ 29 h 1560"/>
                  <a:gd name="T24" fmla="*/ 2123 w 2827"/>
                  <a:gd name="T25" fmla="*/ 4 h 1560"/>
                  <a:gd name="T26" fmla="*/ 2262 w 2827"/>
                  <a:gd name="T27" fmla="*/ 0 h 1560"/>
                  <a:gd name="T28" fmla="*/ 2390 w 2827"/>
                  <a:gd name="T29" fmla="*/ 1 h 1560"/>
                  <a:gd name="T30" fmla="*/ 2456 w 2827"/>
                  <a:gd name="T31" fmla="*/ 4 h 1560"/>
                  <a:gd name="T32" fmla="*/ 2826 w 2827"/>
                  <a:gd name="T33" fmla="*/ 407 h 1560"/>
                  <a:gd name="T34" fmla="*/ 2731 w 2827"/>
                  <a:gd name="T35" fmla="*/ 389 h 1560"/>
                  <a:gd name="T36" fmla="*/ 2612 w 2827"/>
                  <a:gd name="T37" fmla="*/ 379 h 1560"/>
                  <a:gd name="T38" fmla="*/ 2502 w 2827"/>
                  <a:gd name="T39" fmla="*/ 379 h 1560"/>
                  <a:gd name="T40" fmla="*/ 2367 w 2827"/>
                  <a:gd name="T41" fmla="*/ 391 h 1560"/>
                  <a:gd name="T42" fmla="*/ 2192 w 2827"/>
                  <a:gd name="T43" fmla="*/ 421 h 1560"/>
                  <a:gd name="T44" fmla="*/ 2080 w 2827"/>
                  <a:gd name="T45" fmla="*/ 443 h 1560"/>
                  <a:gd name="T46" fmla="*/ 1969 w 2827"/>
                  <a:gd name="T47" fmla="*/ 471 h 1560"/>
                  <a:gd name="T48" fmla="*/ 1714 w 2827"/>
                  <a:gd name="T49" fmla="*/ 537 h 1560"/>
                  <a:gd name="T50" fmla="*/ 1460 w 2827"/>
                  <a:gd name="T51" fmla="*/ 616 h 1560"/>
                  <a:gd name="T52" fmla="*/ 1269 w 2827"/>
                  <a:gd name="T53" fmla="*/ 691 h 1560"/>
                  <a:gd name="T54" fmla="*/ 1087 w 2827"/>
                  <a:gd name="T55" fmla="*/ 758 h 1560"/>
                  <a:gd name="T56" fmla="*/ 885 w 2827"/>
                  <a:gd name="T57" fmla="*/ 862 h 1560"/>
                  <a:gd name="T58" fmla="*/ 668 w 2827"/>
                  <a:gd name="T59" fmla="*/ 979 h 1560"/>
                  <a:gd name="T60" fmla="*/ 477 w 2827"/>
                  <a:gd name="T61" fmla="*/ 1104 h 1560"/>
                  <a:gd name="T62" fmla="*/ 347 w 2827"/>
                  <a:gd name="T63" fmla="*/ 1197 h 1560"/>
                  <a:gd name="T64" fmla="*/ 232 w 2827"/>
                  <a:gd name="T65" fmla="*/ 1297 h 1560"/>
                  <a:gd name="T66" fmla="*/ 133 w 2827"/>
                  <a:gd name="T67" fmla="*/ 1396 h 1560"/>
                  <a:gd name="T68" fmla="*/ 0 w 2827"/>
                  <a:gd name="T69" fmla="*/ 1559 h 1560"/>
                  <a:gd name="T70" fmla="*/ 0 w 2827"/>
                  <a:gd name="T71" fmla="*/ 871 h 156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827" h="1560">
                    <a:moveTo>
                      <a:pt x="0" y="871"/>
                    </a:moveTo>
                    <a:lnTo>
                      <a:pt x="142" y="750"/>
                    </a:lnTo>
                    <a:lnTo>
                      <a:pt x="310" y="621"/>
                    </a:lnTo>
                    <a:lnTo>
                      <a:pt x="464" y="529"/>
                    </a:lnTo>
                    <a:lnTo>
                      <a:pt x="644" y="437"/>
                    </a:lnTo>
                    <a:lnTo>
                      <a:pt x="823" y="354"/>
                    </a:lnTo>
                    <a:lnTo>
                      <a:pt x="1027" y="279"/>
                    </a:lnTo>
                    <a:lnTo>
                      <a:pt x="1231" y="204"/>
                    </a:lnTo>
                    <a:lnTo>
                      <a:pt x="1430" y="145"/>
                    </a:lnTo>
                    <a:lnTo>
                      <a:pt x="1621" y="104"/>
                    </a:lnTo>
                    <a:lnTo>
                      <a:pt x="1801" y="62"/>
                    </a:lnTo>
                    <a:lnTo>
                      <a:pt x="1950" y="29"/>
                    </a:lnTo>
                    <a:lnTo>
                      <a:pt x="2123" y="4"/>
                    </a:lnTo>
                    <a:lnTo>
                      <a:pt x="2262" y="0"/>
                    </a:lnTo>
                    <a:lnTo>
                      <a:pt x="2390" y="1"/>
                    </a:lnTo>
                    <a:lnTo>
                      <a:pt x="2456" y="4"/>
                    </a:lnTo>
                    <a:lnTo>
                      <a:pt x="2826" y="407"/>
                    </a:lnTo>
                    <a:lnTo>
                      <a:pt x="2731" y="389"/>
                    </a:lnTo>
                    <a:lnTo>
                      <a:pt x="2612" y="379"/>
                    </a:lnTo>
                    <a:lnTo>
                      <a:pt x="2502" y="379"/>
                    </a:lnTo>
                    <a:lnTo>
                      <a:pt x="2367" y="391"/>
                    </a:lnTo>
                    <a:lnTo>
                      <a:pt x="2192" y="421"/>
                    </a:lnTo>
                    <a:lnTo>
                      <a:pt x="2080" y="443"/>
                    </a:lnTo>
                    <a:lnTo>
                      <a:pt x="1969" y="471"/>
                    </a:lnTo>
                    <a:lnTo>
                      <a:pt x="1714" y="537"/>
                    </a:lnTo>
                    <a:lnTo>
                      <a:pt x="1460" y="616"/>
                    </a:lnTo>
                    <a:lnTo>
                      <a:pt x="1269" y="691"/>
                    </a:lnTo>
                    <a:lnTo>
                      <a:pt x="1087" y="758"/>
                    </a:lnTo>
                    <a:lnTo>
                      <a:pt x="885" y="862"/>
                    </a:lnTo>
                    <a:lnTo>
                      <a:pt x="668" y="979"/>
                    </a:lnTo>
                    <a:lnTo>
                      <a:pt x="477" y="1104"/>
                    </a:lnTo>
                    <a:lnTo>
                      <a:pt x="347" y="1197"/>
                    </a:lnTo>
                    <a:lnTo>
                      <a:pt x="232" y="1297"/>
                    </a:lnTo>
                    <a:lnTo>
                      <a:pt x="133" y="1396"/>
                    </a:lnTo>
                    <a:lnTo>
                      <a:pt x="0" y="1559"/>
                    </a:lnTo>
                    <a:lnTo>
                      <a:pt x="0" y="871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" name="Freeform 7"/>
              <p:cNvSpPr>
                <a:spLocks/>
              </p:cNvSpPr>
              <p:nvPr/>
            </p:nvSpPr>
            <p:spPr bwMode="auto">
              <a:xfrm>
                <a:off x="0" y="833"/>
                <a:ext cx="3216" cy="1677"/>
              </a:xfrm>
              <a:custGeom>
                <a:avLst/>
                <a:gdLst>
                  <a:gd name="T0" fmla="*/ 0 w 3216"/>
                  <a:gd name="T1" fmla="*/ 1342 h 1677"/>
                  <a:gd name="T2" fmla="*/ 74 w 3216"/>
                  <a:gd name="T3" fmla="*/ 1250 h 1677"/>
                  <a:gd name="T4" fmla="*/ 198 w 3216"/>
                  <a:gd name="T5" fmla="*/ 1110 h 1677"/>
                  <a:gd name="T6" fmla="*/ 321 w 3216"/>
                  <a:gd name="T7" fmla="*/ 995 h 1677"/>
                  <a:gd name="T8" fmla="*/ 426 w 3216"/>
                  <a:gd name="T9" fmla="*/ 901 h 1677"/>
                  <a:gd name="T10" fmla="*/ 501 w 3216"/>
                  <a:gd name="T11" fmla="*/ 835 h 1677"/>
                  <a:gd name="T12" fmla="*/ 588 w 3216"/>
                  <a:gd name="T13" fmla="*/ 771 h 1677"/>
                  <a:gd name="T14" fmla="*/ 687 w 3216"/>
                  <a:gd name="T15" fmla="*/ 700 h 1677"/>
                  <a:gd name="T16" fmla="*/ 842 w 3216"/>
                  <a:gd name="T17" fmla="*/ 608 h 1677"/>
                  <a:gd name="T18" fmla="*/ 1016 w 3216"/>
                  <a:gd name="T19" fmla="*/ 508 h 1677"/>
                  <a:gd name="T20" fmla="*/ 1226 w 3216"/>
                  <a:gd name="T21" fmla="*/ 408 h 1677"/>
                  <a:gd name="T22" fmla="*/ 1430 w 3216"/>
                  <a:gd name="T23" fmla="*/ 316 h 1677"/>
                  <a:gd name="T24" fmla="*/ 1616 w 3216"/>
                  <a:gd name="T25" fmla="*/ 250 h 1677"/>
                  <a:gd name="T26" fmla="*/ 1821 w 3216"/>
                  <a:gd name="T27" fmla="*/ 183 h 1677"/>
                  <a:gd name="T28" fmla="*/ 2018 w 3216"/>
                  <a:gd name="T29" fmla="*/ 125 h 1677"/>
                  <a:gd name="T30" fmla="*/ 2223 w 3216"/>
                  <a:gd name="T31" fmla="*/ 75 h 1677"/>
                  <a:gd name="T32" fmla="*/ 2427 w 3216"/>
                  <a:gd name="T33" fmla="*/ 37 h 1677"/>
                  <a:gd name="T34" fmla="*/ 2576 w 3216"/>
                  <a:gd name="T35" fmla="*/ 16 h 1677"/>
                  <a:gd name="T36" fmla="*/ 2732 w 3216"/>
                  <a:gd name="T37" fmla="*/ 1 h 1677"/>
                  <a:gd name="T38" fmla="*/ 2854 w 3216"/>
                  <a:gd name="T39" fmla="*/ 0 h 1677"/>
                  <a:gd name="T40" fmla="*/ 2966 w 3216"/>
                  <a:gd name="T41" fmla="*/ 9 h 1677"/>
                  <a:gd name="T42" fmla="*/ 3215 w 3216"/>
                  <a:gd name="T43" fmla="*/ 273 h 1677"/>
                  <a:gd name="T44" fmla="*/ 3109 w 3216"/>
                  <a:gd name="T45" fmla="*/ 208 h 1677"/>
                  <a:gd name="T46" fmla="*/ 3017 w 3216"/>
                  <a:gd name="T47" fmla="*/ 175 h 1677"/>
                  <a:gd name="T48" fmla="*/ 2921 w 3216"/>
                  <a:gd name="T49" fmla="*/ 163 h 1677"/>
                  <a:gd name="T50" fmla="*/ 2836 w 3216"/>
                  <a:gd name="T51" fmla="*/ 166 h 1677"/>
                  <a:gd name="T52" fmla="*/ 2743 w 3216"/>
                  <a:gd name="T53" fmla="*/ 172 h 1677"/>
                  <a:gd name="T54" fmla="*/ 2644 w 3216"/>
                  <a:gd name="T55" fmla="*/ 183 h 1677"/>
                  <a:gd name="T56" fmla="*/ 2526 w 3216"/>
                  <a:gd name="T57" fmla="*/ 204 h 1677"/>
                  <a:gd name="T58" fmla="*/ 2421 w 3216"/>
                  <a:gd name="T59" fmla="*/ 225 h 1677"/>
                  <a:gd name="T60" fmla="*/ 2180 w 3216"/>
                  <a:gd name="T61" fmla="*/ 283 h 1677"/>
                  <a:gd name="T62" fmla="*/ 1907 w 3216"/>
                  <a:gd name="T63" fmla="*/ 358 h 1677"/>
                  <a:gd name="T64" fmla="*/ 1715 w 3216"/>
                  <a:gd name="T65" fmla="*/ 425 h 1677"/>
                  <a:gd name="T66" fmla="*/ 1523 w 3216"/>
                  <a:gd name="T67" fmla="*/ 500 h 1677"/>
                  <a:gd name="T68" fmla="*/ 1300 w 3216"/>
                  <a:gd name="T69" fmla="*/ 600 h 1677"/>
                  <a:gd name="T70" fmla="*/ 1090 w 3216"/>
                  <a:gd name="T71" fmla="*/ 708 h 1677"/>
                  <a:gd name="T72" fmla="*/ 873 w 3216"/>
                  <a:gd name="T73" fmla="*/ 833 h 1677"/>
                  <a:gd name="T74" fmla="*/ 764 w 3216"/>
                  <a:gd name="T75" fmla="*/ 908 h 1677"/>
                  <a:gd name="T76" fmla="*/ 663 w 3216"/>
                  <a:gd name="T77" fmla="*/ 983 h 1677"/>
                  <a:gd name="T78" fmla="*/ 488 w 3216"/>
                  <a:gd name="T79" fmla="*/ 1125 h 1677"/>
                  <a:gd name="T80" fmla="*/ 358 w 3216"/>
                  <a:gd name="T81" fmla="*/ 1259 h 1677"/>
                  <a:gd name="T82" fmla="*/ 235 w 3216"/>
                  <a:gd name="T83" fmla="*/ 1392 h 1677"/>
                  <a:gd name="T84" fmla="*/ 108 w 3216"/>
                  <a:gd name="T85" fmla="*/ 1538 h 1677"/>
                  <a:gd name="T86" fmla="*/ 0 w 3216"/>
                  <a:gd name="T87" fmla="*/ 1676 h 1677"/>
                  <a:gd name="T88" fmla="*/ 0 w 3216"/>
                  <a:gd name="T89" fmla="*/ 1342 h 167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216" h="1677">
                    <a:moveTo>
                      <a:pt x="0" y="1342"/>
                    </a:moveTo>
                    <a:lnTo>
                      <a:pt x="74" y="1250"/>
                    </a:lnTo>
                    <a:lnTo>
                      <a:pt x="198" y="1110"/>
                    </a:lnTo>
                    <a:lnTo>
                      <a:pt x="321" y="995"/>
                    </a:lnTo>
                    <a:lnTo>
                      <a:pt x="426" y="901"/>
                    </a:lnTo>
                    <a:lnTo>
                      <a:pt x="501" y="835"/>
                    </a:lnTo>
                    <a:lnTo>
                      <a:pt x="588" y="771"/>
                    </a:lnTo>
                    <a:lnTo>
                      <a:pt x="687" y="700"/>
                    </a:lnTo>
                    <a:lnTo>
                      <a:pt x="842" y="608"/>
                    </a:lnTo>
                    <a:lnTo>
                      <a:pt x="1016" y="508"/>
                    </a:lnTo>
                    <a:lnTo>
                      <a:pt x="1226" y="408"/>
                    </a:lnTo>
                    <a:lnTo>
                      <a:pt x="1430" y="316"/>
                    </a:lnTo>
                    <a:lnTo>
                      <a:pt x="1616" y="250"/>
                    </a:lnTo>
                    <a:lnTo>
                      <a:pt x="1821" y="183"/>
                    </a:lnTo>
                    <a:lnTo>
                      <a:pt x="2018" y="125"/>
                    </a:lnTo>
                    <a:lnTo>
                      <a:pt x="2223" y="75"/>
                    </a:lnTo>
                    <a:lnTo>
                      <a:pt x="2427" y="37"/>
                    </a:lnTo>
                    <a:lnTo>
                      <a:pt x="2576" y="16"/>
                    </a:lnTo>
                    <a:lnTo>
                      <a:pt x="2732" y="1"/>
                    </a:lnTo>
                    <a:lnTo>
                      <a:pt x="2854" y="0"/>
                    </a:lnTo>
                    <a:lnTo>
                      <a:pt x="2966" y="9"/>
                    </a:lnTo>
                    <a:lnTo>
                      <a:pt x="3215" y="273"/>
                    </a:lnTo>
                    <a:lnTo>
                      <a:pt x="3109" y="208"/>
                    </a:lnTo>
                    <a:lnTo>
                      <a:pt x="3017" y="175"/>
                    </a:lnTo>
                    <a:lnTo>
                      <a:pt x="2921" y="163"/>
                    </a:lnTo>
                    <a:lnTo>
                      <a:pt x="2836" y="166"/>
                    </a:lnTo>
                    <a:lnTo>
                      <a:pt x="2743" y="172"/>
                    </a:lnTo>
                    <a:lnTo>
                      <a:pt x="2644" y="183"/>
                    </a:lnTo>
                    <a:lnTo>
                      <a:pt x="2526" y="204"/>
                    </a:lnTo>
                    <a:lnTo>
                      <a:pt x="2421" y="225"/>
                    </a:lnTo>
                    <a:lnTo>
                      <a:pt x="2180" y="283"/>
                    </a:lnTo>
                    <a:lnTo>
                      <a:pt x="1907" y="358"/>
                    </a:lnTo>
                    <a:lnTo>
                      <a:pt x="1715" y="425"/>
                    </a:lnTo>
                    <a:lnTo>
                      <a:pt x="1523" y="500"/>
                    </a:lnTo>
                    <a:lnTo>
                      <a:pt x="1300" y="600"/>
                    </a:lnTo>
                    <a:lnTo>
                      <a:pt x="1090" y="708"/>
                    </a:lnTo>
                    <a:lnTo>
                      <a:pt x="873" y="833"/>
                    </a:lnTo>
                    <a:lnTo>
                      <a:pt x="764" y="908"/>
                    </a:lnTo>
                    <a:lnTo>
                      <a:pt x="663" y="983"/>
                    </a:lnTo>
                    <a:lnTo>
                      <a:pt x="488" y="1125"/>
                    </a:lnTo>
                    <a:lnTo>
                      <a:pt x="358" y="1259"/>
                    </a:lnTo>
                    <a:lnTo>
                      <a:pt x="235" y="1392"/>
                    </a:lnTo>
                    <a:lnTo>
                      <a:pt x="108" y="1538"/>
                    </a:lnTo>
                    <a:lnTo>
                      <a:pt x="0" y="1676"/>
                    </a:lnTo>
                    <a:lnTo>
                      <a:pt x="0" y="1342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51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2209800"/>
          </a:xfrm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 smtClean="0"/>
              <a:t>Chapter 5</a:t>
            </a: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/>
              <a:t>THE AMERICAN REVOLUTION</a:t>
            </a:r>
            <a:br>
              <a:rPr lang="en-US" altLang="en-US" sz="4000" dirty="0" smtClean="0"/>
            </a:br>
            <a:r>
              <a:rPr lang="en-US" altLang="en-US" sz="3200" dirty="0" smtClean="0"/>
              <a:t>The Road to Revolution </a:t>
            </a:r>
            <a:endParaRPr lang="en-US" altLang="en-US" sz="4000" dirty="0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Threats of New Taxes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Victory in the war had virtually drained the kingdom’s treasury.</a:t>
            </a:r>
          </a:p>
          <a:p>
            <a:pPr eaLnBrk="1" hangingPunct="1"/>
            <a:r>
              <a:rPr lang="en-US" altLang="en-US" sz="2800" dirty="0" smtClean="0"/>
              <a:t>In 1764, George Grenville and the majority in Parliament asked Britain’s North American colonists to pay what the authorities in London thought was a fair share of the war’s cost. </a:t>
            </a:r>
          </a:p>
        </p:txBody>
      </p:sp>
    </p:spTree>
    <p:extLst>
      <p:ext uri="{BB962C8B-B14F-4D97-AF65-F5344CB8AC3E}">
        <p14:creationId xmlns:p14="http://schemas.microsoft.com/office/powerpoint/2010/main" val="382483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Ideas About Power and Virtue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400" smtClean="0"/>
              <a:t>John Locke and “Commonwealthmen" shape colonial political thought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400" smtClean="0"/>
              <a:t>Rebellion against arbitrary government justified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400" smtClean="0"/>
              <a:t>Power must be countered by virtue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400" smtClean="0"/>
              <a:t>Bad government reflects sin and corruption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400" smtClean="0"/>
              <a:t>Colonists see British officials as sinful and corrupt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400" smtClean="0"/>
              <a:t>Newspapers ensure wide dissemination of political confrontations</a:t>
            </a: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43350"/>
            <a:ext cx="21336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965575"/>
            <a:ext cx="174625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build="p" bldLvl="3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Transition from the “Rights of Man” to Revolt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Throughout the 1770s, Locke’s ideas guided some of the Revolution’s most articulate advocates such as Thomas Jefferson, John Adams, and Benjamin Franklin.</a:t>
            </a:r>
          </a:p>
          <a:p>
            <a:pPr eaLnBrk="1" hangingPunct="1"/>
            <a:r>
              <a:rPr lang="en-US" altLang="en-US" sz="2800" dirty="0"/>
              <a:t>They also believed in the need to overthrow unjust authorities.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924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Breakdown of Political Trust 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867400" cy="48006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1760—George III ascends throne </a:t>
            </a:r>
          </a:p>
          <a:p>
            <a:pPr lvl="1" eaLnBrk="1" hangingPunct="1"/>
            <a:r>
              <a:rPr lang="en-US" altLang="en-US" sz="2400" smtClean="0"/>
              <a:t>Despite limited ability, wants to take more active role in government</a:t>
            </a:r>
          </a:p>
          <a:p>
            <a:pPr lvl="1" eaLnBrk="1" hangingPunct="1"/>
            <a:r>
              <a:rPr lang="en-US" altLang="en-US" sz="2400" smtClean="0"/>
              <a:t>Upsets Whigs by ignoring their role</a:t>
            </a:r>
          </a:p>
          <a:p>
            <a:pPr lvl="1" eaLnBrk="1" hangingPunct="1"/>
            <a:r>
              <a:rPr lang="en-US" altLang="en-US" sz="2400" smtClean="0"/>
              <a:t>High turnover among top ministers </a:t>
            </a:r>
          </a:p>
          <a:p>
            <a:pPr eaLnBrk="1" hangingPunct="1"/>
            <a:r>
              <a:rPr lang="en-US" altLang="en-US" sz="2800" smtClean="0"/>
              <a:t>Hard for Parliament to get adequate information on colonies</a:t>
            </a:r>
          </a:p>
          <a:p>
            <a:pPr eaLnBrk="1" hangingPunct="1"/>
            <a:r>
              <a:rPr lang="en-US" altLang="en-US" sz="2800" smtClean="0"/>
              <a:t>Parliamentary sovereignty</a:t>
            </a:r>
          </a:p>
          <a:p>
            <a:pPr lvl="1" eaLnBrk="1" hangingPunct="1">
              <a:buSzPct val="75000"/>
            </a:pPr>
            <a:r>
              <a:rPr lang="en-US" altLang="en-US" sz="2400" smtClean="0"/>
              <a:t>English officials assume that Parliament must have ultimate authority </a:t>
            </a:r>
          </a:p>
          <a:p>
            <a:pPr lvl="1" eaLnBrk="1" hangingPunct="1">
              <a:buSzPct val="75000"/>
            </a:pPr>
            <a:endParaRPr lang="en-US" altLang="en-US" sz="2400" smtClean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0"/>
            <a:ext cx="16573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build="p" bldLvl="3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752600"/>
          </a:xfrm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No Taxation without Representation: The American Perspective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smtClean="0"/>
              <a:t>Colonists try to reserve internal colonial authority for their own legislatures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smtClean="0"/>
              <a:t>Colonists assume their legislatures equal in some ways to Parliament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smtClean="0"/>
              <a:t>Americans not represented at all in Parliament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smtClean="0"/>
              <a:t>British officials espouse “virtual representation”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smtClean="0"/>
              <a:t>Colonists insist only colonial assemblies should represent Americans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Sugar Act of 1764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Prime Minister George Grenville attempts to reduce England’s war debt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Revenue Act of 1764 (the Sugar Act)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Merchants and gentry protest; most colonists ignore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Colonial Products and Trade</a:t>
            </a:r>
          </a:p>
        </p:txBody>
      </p:sp>
      <p:pic>
        <p:nvPicPr>
          <p:cNvPr id="9219" name="Picture 4" descr="DIVI723309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675" y="1600200"/>
            <a:ext cx="7385050" cy="4800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6200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Stamp Act of 1765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001000" cy="5105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1765—Stamp Act requires that colonists purchase stamps to validate documents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Patrick Henry and the Virginia Resolves, unites the gentry and the mass of the population in protest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Stamp Act Congress petitions the king and Parliament for repeal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Sons of Liberty protest includes riots, mob violence, and boycotts </a:t>
            </a: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750" y="3371850"/>
            <a:ext cx="47625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Quartering Act - 1765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Required the colonies to provide housing and food for British Soldiers</a:t>
            </a:r>
          </a:p>
          <a:p>
            <a:r>
              <a:rPr lang="en-US" altLang="en-US" smtClean="0"/>
              <a:t>Originally, the soldiers were to protect the colonies after the French and Indian War but they came to be seen as an occupation force by the colonials.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3581400"/>
            <a:ext cx="405288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/>
              <a:t>Declaratory Act of 1766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1766—Rockingham ministry favors repeal of Stamp Act</a:t>
            </a:r>
          </a:p>
          <a:p>
            <a:pPr eaLnBrk="1" hangingPunct="1"/>
            <a:r>
              <a:rPr lang="en-US" altLang="en-US" smtClean="0"/>
              <a:t>Repeal tied to Declaratory Act of 1766</a:t>
            </a:r>
          </a:p>
          <a:p>
            <a:pPr lvl="1" eaLnBrk="1" hangingPunct="1">
              <a:buSzPct val="75000"/>
            </a:pPr>
            <a:r>
              <a:rPr lang="en-US" altLang="en-US" smtClean="0"/>
              <a:t>Parliament sovereign over America “in all cases whatsoever” </a:t>
            </a:r>
          </a:p>
          <a:p>
            <a:pPr eaLnBrk="1" hangingPunct="1"/>
            <a:r>
              <a:rPr lang="en-US" altLang="en-US" smtClean="0"/>
              <a:t>Controversy estranges colonists from English officials </a:t>
            </a: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33800"/>
            <a:ext cx="4762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build="p" bldLvl="3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r>
              <a:rPr lang="en-US" altLang="en-US" b="1" dirty="0" smtClean="0"/>
              <a:t>Preludes to a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SSET2985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1143000"/>
            <a:ext cx="632621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82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David McCullough – </a:t>
            </a:r>
            <a:r>
              <a:rPr lang="en-US" i="1" dirty="0" smtClean="0"/>
              <a:t>John Adams</a:t>
            </a:r>
            <a:endParaRPr lang="en-US" i="1" dirty="0"/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24000"/>
            <a:ext cx="3429000" cy="4852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4" descr="C:\Users\jon.carl\Dropbox\Photos\purple\small Bink and Adams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72992">
            <a:off x="4516438" y="1836738"/>
            <a:ext cx="2943225" cy="3573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/>
              <a:t>The Townshend Duties - 1767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idx="1"/>
          </p:nvPr>
        </p:nvSpPr>
        <p:spPr>
          <a:xfrm>
            <a:off x="230188" y="1828800"/>
            <a:ext cx="3884612" cy="4114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Charles Townshend: chancellor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1767—Townshend Duties tax American imports of paper, lead, glass, and tea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American Board of Customs Commissioners created to collect duties</a:t>
            </a: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78013"/>
            <a:ext cx="33004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Fueling the Crisis: Response to the Townshend Duties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7772400" cy="4648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800" smtClean="0"/>
              <a:t>Sons of Liberty organize boycott of English goods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smtClean="0"/>
              <a:t>Circular letter from Massachusetts House of Representatives urges protest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smtClean="0"/>
              <a:t>Ninety-two Massachusetts representatives defy government order to rescind letter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Boston Massacre</a:t>
            </a:r>
          </a:p>
        </p:txBody>
      </p:sp>
      <p:sp>
        <p:nvSpPr>
          <p:cNvPr id="24583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495800" cy="4800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English government moves 4000 troops to Boston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Troops clash with Boston’s population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March 5, 1770—English soldiers fire on civilian crowd, kill five Americans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mtClean="0"/>
              <a:t>Incident labeled the “Boston Massacre”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mtClean="0"/>
              <a:t>Victims seen as martyrs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mtClean="0"/>
              <a:t>Paul Revere engraving a best seller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Townsend Duties repealed 1770, except tea</a:t>
            </a: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828800"/>
            <a:ext cx="3165475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build="p" bldLvl="3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Last Days of the Old Order, 1770–1773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800" smtClean="0"/>
              <a:t>Customs collectors antagonize colonists, even wealthy members of the elite, such as John Hancock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smtClean="0"/>
              <a:t>Radicals like Samuel Adams protest tea tax as violation of American rights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smtClean="0"/>
              <a:t>Committees of correspondence build up alternative political structure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304800"/>
            <a:ext cx="4191000" cy="20113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Tarring and Feathering</a:t>
            </a:r>
            <a:endParaRPr lang="en-US" dirty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304800"/>
            <a:ext cx="3375025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3505200"/>
            <a:ext cx="54292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The Tea Act - 1773</a:t>
            </a:r>
            <a:br>
              <a:rPr lang="en-US" altLang="en-US" dirty="0" smtClean="0"/>
            </a:br>
            <a:r>
              <a:rPr lang="en-US" altLang="en-US" dirty="0" smtClean="0"/>
              <a:t>The Boston Tea Party</a:t>
            </a:r>
          </a:p>
        </p:txBody>
      </p:sp>
      <p:sp>
        <p:nvSpPr>
          <p:cNvPr id="2867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1773—Parliament passes Tea Act</a:t>
            </a:r>
          </a:p>
          <a:p>
            <a:pPr lvl="1" eaLnBrk="1" hangingPunct="1">
              <a:buSzPct val="75000"/>
            </a:pPr>
            <a:r>
              <a:rPr lang="en-US" altLang="en-US" smtClean="0"/>
              <a:t>Designed to help the East India Company by making the sale of its tea cheaper in America</a:t>
            </a:r>
          </a:p>
          <a:p>
            <a:pPr eaLnBrk="1" hangingPunct="1"/>
            <a:r>
              <a:rPr lang="en-US" altLang="en-US" smtClean="0"/>
              <a:t>Americans interpret this as a subtle ploy to get them to consume taxed tea</a:t>
            </a:r>
          </a:p>
          <a:p>
            <a:pPr eaLnBrk="1" hangingPunct="1"/>
            <a:r>
              <a:rPr lang="en-US" altLang="en-US" smtClean="0"/>
              <a:t>December 1773—Boston protestors dump the tea into the harbor</a:t>
            </a:r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4010025"/>
            <a:ext cx="40290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620000" cy="579438"/>
          </a:xfrm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The Coercive Acts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001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mtClean="0"/>
              <a:t>Port of Boston closed until tea paid for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mtClean="0"/>
              <a:t>Massachusetts government re-structured</a:t>
            </a:r>
          </a:p>
          <a:p>
            <a:pPr lvl="1" eaLnBrk="1" hangingPunct="1">
              <a:lnSpc>
                <a:spcPct val="90000"/>
              </a:lnSpc>
              <a:buSzPct val="75000"/>
            </a:pPr>
            <a:r>
              <a:rPr lang="en-US" altLang="en-US" smtClean="0"/>
              <a:t>Upper house made appointive body</a:t>
            </a:r>
          </a:p>
          <a:p>
            <a:pPr lvl="1" eaLnBrk="1" hangingPunct="1">
              <a:lnSpc>
                <a:spcPct val="90000"/>
              </a:lnSpc>
              <a:buSzPct val="75000"/>
            </a:pPr>
            <a:r>
              <a:rPr lang="en-US" altLang="en-US" smtClean="0"/>
              <a:t>Town meetings permitted only once a year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Accused officials to be tried in England, not America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Army authorized to quarter troops wherever needed</a:t>
            </a: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452813"/>
            <a:ext cx="4191000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build="p" bldLvl="3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The Final Provocation: </a:t>
            </a:r>
            <a:br>
              <a:rPr lang="en-US" altLang="en-US" smtClean="0"/>
            </a:br>
            <a:r>
              <a:rPr lang="en-US" altLang="en-US" smtClean="0"/>
              <a:t>The Qu</a:t>
            </a:r>
            <a:r>
              <a:rPr lang="en-US" altLang="ja-JP" smtClean="0">
                <a:ea typeface="ＭＳ Ｐゴシック" pitchFamily="8" charset="-128"/>
              </a:rPr>
              <a:t>é</a:t>
            </a:r>
            <a:r>
              <a:rPr lang="en-US" altLang="en-US" smtClean="0"/>
              <a:t>bec Act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</a:t>
            </a:r>
            <a:r>
              <a:rPr lang="en-US" altLang="ja-JP" smtClean="0">
                <a:ea typeface="ＭＳ Ｐゴシック" pitchFamily="34" charset="-128"/>
              </a:rPr>
              <a:t>é</a:t>
            </a:r>
            <a:r>
              <a:rPr lang="en-US" altLang="en-US" smtClean="0"/>
              <a:t>bec Act establishes authoritarian government for Canada</a:t>
            </a:r>
          </a:p>
          <a:p>
            <a:pPr eaLnBrk="1" hangingPunct="1"/>
            <a:r>
              <a:rPr lang="en-US" altLang="en-US" smtClean="0"/>
              <a:t>Gives control over settlement north of Ohio River to Qu</a:t>
            </a:r>
            <a:r>
              <a:rPr lang="en-US" altLang="ja-JP" smtClean="0">
                <a:ea typeface="ＭＳ Ｐゴシック" pitchFamily="34" charset="-128"/>
              </a:rPr>
              <a:t>é</a:t>
            </a:r>
            <a:r>
              <a:rPr lang="en-US" altLang="en-US" smtClean="0"/>
              <a:t>bec government</a:t>
            </a:r>
          </a:p>
          <a:p>
            <a:pPr eaLnBrk="1" hangingPunct="1"/>
            <a:r>
              <a:rPr lang="en-US" altLang="en-US" smtClean="0"/>
              <a:t>Colonists interpret act as final proof of Parliamentary plot to enslave America</a:t>
            </a:r>
          </a:p>
          <a:p>
            <a:pPr eaLnBrk="1" hangingPunct="1"/>
            <a:r>
              <a:rPr lang="en-US" altLang="en-US" smtClean="0"/>
              <a:t>Provides unifying threat to colonies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 smtClean="0"/>
          </a:p>
        </p:txBody>
      </p:sp>
      <p:pic>
        <p:nvPicPr>
          <p:cNvPr id="22531" name="Picture 4" descr="DIVI7233TB5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8026400" cy="6019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Ron </a:t>
            </a:r>
            <a:r>
              <a:rPr lang="en-US" dirty="0" err="1" smtClean="0"/>
              <a:t>Chernow’s</a:t>
            </a:r>
            <a:r>
              <a:rPr lang="en-US" dirty="0" smtClean="0"/>
              <a:t> </a:t>
            </a:r>
            <a:r>
              <a:rPr lang="en-US" i="1" dirty="0" smtClean="0"/>
              <a:t>Washington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600200"/>
            <a:ext cx="4800600" cy="4800600"/>
          </a:xfrm>
        </p:spPr>
        <p:txBody>
          <a:bodyPr/>
          <a:lstStyle/>
          <a:p>
            <a:r>
              <a:rPr lang="en-US" dirty="0"/>
              <a:t>1. Who seemed more determined to control the Ohio River Valley?  Explain the justification for your opinion?</a:t>
            </a:r>
          </a:p>
          <a:p>
            <a:r>
              <a:rPr lang="en-US" dirty="0"/>
              <a:t>2. What overall impression do you have of young George Washington? </a:t>
            </a:r>
          </a:p>
          <a:p>
            <a:r>
              <a:rPr lang="en-US" dirty="0"/>
              <a:t>3. Describe the terrain of the French camp were </a:t>
            </a:r>
            <a:r>
              <a:rPr lang="en-US" dirty="0" err="1"/>
              <a:t>Jumonville</a:t>
            </a:r>
            <a:r>
              <a:rPr lang="en-US" dirty="0"/>
              <a:t> was killed.  What does the location of their camp lead you to believe their mission was? </a:t>
            </a:r>
          </a:p>
          <a:p>
            <a:r>
              <a:rPr lang="en-US" dirty="0"/>
              <a:t>4. Which version of the event at the French camp do you believe and why? 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2462213" cy="379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45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Steps Toward Independence</a:t>
            </a:r>
          </a:p>
        </p:txBody>
      </p:sp>
      <p:sp>
        <p:nvSpPr>
          <p:cNvPr id="36871" name="Rectangle 7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229600" cy="4114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400" dirty="0" smtClean="0"/>
              <a:t>September 1774—First Continental Congress in response to Coercive Acts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 smtClean="0"/>
              <a:t>Congress commends “Suffolk Resolves” urging forcible resistance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 err="1" smtClean="0"/>
              <a:t>Intercolonial</a:t>
            </a:r>
            <a:r>
              <a:rPr lang="en-US" altLang="en-US" sz="2400" dirty="0" smtClean="0"/>
              <a:t> “Association” halts commerce with Britain until Coercive Acts repealed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/>
          <a:lstStyle/>
          <a:p>
            <a:r>
              <a:rPr lang="en-US" altLang="en-US" b="1" dirty="0"/>
              <a:t>Moving Toward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May 1775 – Second Continental Congress meets in Philadelphia</a:t>
            </a:r>
          </a:p>
          <a:p>
            <a:pPr eaLnBrk="1" hangingPunct="1"/>
            <a:r>
              <a:rPr lang="en-US" altLang="en-US" sz="3600" dirty="0"/>
              <a:t>Thomas Paine’s </a:t>
            </a:r>
            <a:r>
              <a:rPr lang="en-US" altLang="en-US" sz="3600" i="1" dirty="0"/>
              <a:t>Common Sense</a:t>
            </a:r>
            <a:endParaRPr lang="en-US" altLang="en-US" sz="3600" dirty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4033900" cy="279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4271" r="8742" b="3773"/>
          <a:stretch/>
        </p:blipFill>
        <p:spPr bwMode="auto">
          <a:xfrm>
            <a:off x="5498560" y="3521371"/>
            <a:ext cx="1892839" cy="3108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210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The French and Indian War, 1754–1763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war changed the landscape of North America.</a:t>
            </a:r>
          </a:p>
          <a:p>
            <a:pPr eaLnBrk="1" hangingPunct="1"/>
            <a:r>
              <a:rPr lang="en-US" altLang="en-US" dirty="0" smtClean="0"/>
              <a:t>After the British victory, France ceded Canada and the land east of the Mississippi River to the British.</a:t>
            </a:r>
          </a:p>
          <a:p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76600"/>
            <a:ext cx="3249706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068" y="5703176"/>
            <a:ext cx="2998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French and Indian War</a:t>
            </a:r>
            <a:endParaRPr lang="en-US" dirty="0"/>
          </a:p>
        </p:txBody>
      </p:sp>
      <p:pic>
        <p:nvPicPr>
          <p:cNvPr id="102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43200"/>
            <a:ext cx="23812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00600" y="6164841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British/Colonial view of each other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1870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4038600" cy="1143000"/>
          </a:xfrm>
        </p:spPr>
        <p:txBody>
          <a:bodyPr/>
          <a:lstStyle/>
          <a:p>
            <a:r>
              <a:rPr lang="en-US" altLang="en-US" b="1" dirty="0" smtClean="0"/>
              <a:t>North America Before and After the French and Indian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ASSET29855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3" r="14379"/>
          <a:stretch/>
        </p:blipFill>
        <p:spPr bwMode="auto">
          <a:xfrm>
            <a:off x="3586264" y="1014151"/>
            <a:ext cx="4871936" cy="557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72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Pontiac and Indian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1763 – Pontiac’s Rebellion</a:t>
            </a:r>
          </a:p>
          <a:p>
            <a:pPr eaLnBrk="1" hangingPunct="1"/>
            <a:r>
              <a:rPr lang="en-US" altLang="en-US" dirty="0" smtClean="0"/>
              <a:t>Pontiac and his followers attacked British forts across the region.</a:t>
            </a:r>
          </a:p>
          <a:p>
            <a:pPr eaLnBrk="1" hangingPunct="1"/>
            <a:r>
              <a:rPr lang="en-US" altLang="en-US" dirty="0" smtClean="0"/>
              <a:t>In July 1766 Pontiac signed a treaty of peace.</a:t>
            </a:r>
          </a:p>
          <a:p>
            <a:pPr marL="114300" indent="0" eaLnBrk="1" hangingPunct="1">
              <a:spcBef>
                <a:spcPct val="0"/>
              </a:spcBef>
              <a:buNone/>
            </a:pPr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endParaRPr lang="en-US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76600"/>
            <a:ext cx="2458577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3222208"/>
            <a:ext cx="5562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b="1" dirty="0" smtClean="0"/>
              <a:t>Results </a:t>
            </a:r>
            <a:endParaRPr lang="en-US" altLang="en-US" sz="2000" b="1" dirty="0"/>
          </a:p>
          <a:p>
            <a:pPr lvl="1"/>
            <a:r>
              <a:rPr lang="en-US" altLang="en-US" sz="1800" dirty="0" smtClean="0"/>
              <a:t>- 	Exposes </a:t>
            </a:r>
            <a:r>
              <a:rPr lang="en-US" altLang="en-US" sz="1800" dirty="0"/>
              <a:t>the British army’s </a:t>
            </a:r>
            <a:r>
              <a:rPr lang="en-US" altLang="en-US" sz="1800" dirty="0" smtClean="0"/>
              <a:t>weakness</a:t>
            </a:r>
            <a:endParaRPr lang="en-US" altLang="en-US" sz="1800" dirty="0"/>
          </a:p>
          <a:p>
            <a:pPr lvl="1"/>
            <a:r>
              <a:rPr lang="en-US" altLang="en-US" sz="1800" dirty="0" smtClean="0"/>
              <a:t>- 	Reveals </a:t>
            </a:r>
            <a:r>
              <a:rPr lang="en-US" altLang="en-US" sz="1800" dirty="0"/>
              <a:t>the desperate situation of </a:t>
            </a:r>
            <a:r>
              <a:rPr lang="en-US" altLang="en-US" sz="1800" dirty="0" smtClean="0"/>
              <a:t>Native 	Americans </a:t>
            </a:r>
            <a:r>
              <a:rPr lang="en-US" altLang="en-US" sz="1800" dirty="0"/>
              <a:t>after withdrawal </a:t>
            </a:r>
            <a:r>
              <a:rPr lang="en-US" altLang="en-US" sz="1800" dirty="0" smtClean="0"/>
              <a:t>of </a:t>
            </a:r>
            <a:r>
              <a:rPr lang="en-US" altLang="en-US" sz="1800" dirty="0"/>
              <a:t>French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25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The Proclamation Line of 1763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 October 1763, the king issued a proclamation that there should be no British settlement west of the crest of the Appalachian Mountains and that Indian rights to western lands would be protected forever.</a:t>
            </a:r>
          </a:p>
          <a:p>
            <a:pPr eaLnBrk="1" hangingPunct="1"/>
            <a:r>
              <a:rPr lang="en-US" altLang="en-US" dirty="0" smtClean="0"/>
              <a:t>The line infuriated the British colonists.</a:t>
            </a:r>
          </a:p>
          <a:p>
            <a:endParaRPr lang="en-US" dirty="0"/>
          </a:p>
        </p:txBody>
      </p:sp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86200"/>
            <a:ext cx="318135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06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Halting Expansion - Proclamation of 1763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962400" cy="4800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Colonists determined to settle trans-Appalachian West</a:t>
            </a:r>
          </a:p>
          <a:p>
            <a:pPr eaLnBrk="1" hangingPunct="1"/>
            <a:r>
              <a:rPr lang="en-US" altLang="en-US" smtClean="0"/>
              <a:t>Proclamation of 1763 bans settlement in trans-Appalachian West</a:t>
            </a:r>
          </a:p>
          <a:p>
            <a:pPr eaLnBrk="1" hangingPunct="1"/>
            <a:r>
              <a:rPr lang="en-US" altLang="en-US" smtClean="0"/>
              <a:t>Colonists see post-war army as there to enforce proclamation</a:t>
            </a: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85925"/>
            <a:ext cx="326707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The Paxton Boys and Rural White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The Paxton Boys decided to eliminate Indians.</a:t>
            </a:r>
          </a:p>
          <a:p>
            <a:pPr eaLnBrk="1" hangingPunct="1"/>
            <a:r>
              <a:rPr lang="en-US" altLang="en-US" sz="2800" dirty="0" smtClean="0"/>
              <a:t>In December 1763, the Paxton Boys attacked a Delaware village, killed six people, and burned the town. </a:t>
            </a:r>
          </a:p>
          <a:p>
            <a:pPr eaLnBrk="1" hangingPunct="1"/>
            <a:r>
              <a:rPr lang="en-US" altLang="en-US" sz="2800" dirty="0" smtClean="0"/>
              <a:t>Hatred of Indians would haunt the inhabitants of North America for a long time to come.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62668"/>
            <a:ext cx="3146425" cy="203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1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EB0303"/>
      </a:accent2>
      <a:accent3>
        <a:srgbClr val="D2CB6C"/>
      </a:accent3>
      <a:accent4>
        <a:srgbClr val="EB0303"/>
      </a:accent4>
      <a:accent5>
        <a:srgbClr val="C89F5D"/>
      </a:accent5>
      <a:accent6>
        <a:srgbClr val="B1A089"/>
      </a:accent6>
      <a:hlink>
        <a:srgbClr val="D25814"/>
      </a:hlink>
      <a:folHlink>
        <a:srgbClr val="FFFFF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1316</TotalTime>
  <Words>1072</Words>
  <Application>Microsoft Office PowerPoint</Application>
  <PresentationFormat>On-screen Show (4:3)</PresentationFormat>
  <Paragraphs>136</Paragraphs>
  <Slides>31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Adjacency</vt:lpstr>
      <vt:lpstr>Chapter 5 THE AMERICAN REVOLUTION The Road to Revolution </vt:lpstr>
      <vt:lpstr>Preludes to a Revolution</vt:lpstr>
      <vt:lpstr>Ron Chernow’s Washington</vt:lpstr>
      <vt:lpstr>The French and Indian War, 1754–1763</vt:lpstr>
      <vt:lpstr>North America Before and After the French and Indian War</vt:lpstr>
      <vt:lpstr>Pontiac and Indian Responses</vt:lpstr>
      <vt:lpstr>The Proclamation Line of 1763</vt:lpstr>
      <vt:lpstr>Halting Expansion - Proclamation of 1763</vt:lpstr>
      <vt:lpstr>The Paxton Boys and Rural White Responses</vt:lpstr>
      <vt:lpstr>Threats of New Taxes</vt:lpstr>
      <vt:lpstr>Ideas About Power and Virtue</vt:lpstr>
      <vt:lpstr>Transition from the “Rights of Man” to Revolt</vt:lpstr>
      <vt:lpstr>Breakdown of Political Trust </vt:lpstr>
      <vt:lpstr>No Taxation without Representation: The American Perspective</vt:lpstr>
      <vt:lpstr>Sugar Act of 1764</vt:lpstr>
      <vt:lpstr>Colonial Products and Trade</vt:lpstr>
      <vt:lpstr>Stamp Act of 1765</vt:lpstr>
      <vt:lpstr>Quartering Act - 1765</vt:lpstr>
      <vt:lpstr>Declaratory Act of 1766</vt:lpstr>
      <vt:lpstr>David McCullough – John Adams</vt:lpstr>
      <vt:lpstr> The Townshend Duties - 1767</vt:lpstr>
      <vt:lpstr>Fueling the Crisis: Response to the Townshend Duties</vt:lpstr>
      <vt:lpstr>Boston Massacre</vt:lpstr>
      <vt:lpstr>Last Days of the Old Order, 1770–1773</vt:lpstr>
      <vt:lpstr>Tarring and Feathering</vt:lpstr>
      <vt:lpstr>The Tea Act - 1773 The Boston Tea Party</vt:lpstr>
      <vt:lpstr>The Coercive Acts</vt:lpstr>
      <vt:lpstr>The Final Provocation:  The Québec Act</vt:lpstr>
      <vt:lpstr>PowerPoint Presentation</vt:lpstr>
      <vt:lpstr>Steps Toward Independence</vt:lpstr>
      <vt:lpstr>Moving Toward Independence</vt:lpstr>
    </vt:vector>
  </TitlesOfParts>
  <Company>Umbrella Graphics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 THE AMERICAN REVOLUTION From Elite Protest to Popular Revolt, 1763-1783</dc:title>
  <dc:creator>jon.carl</dc:creator>
  <cp:lastModifiedBy>jon.carl</cp:lastModifiedBy>
  <cp:revision>49</cp:revision>
  <dcterms:modified xsi:type="dcterms:W3CDTF">2015-09-16T01:21:01Z</dcterms:modified>
</cp:coreProperties>
</file>