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1" r:id="rId6"/>
    <p:sldId id="260" r:id="rId7"/>
    <p:sldId id="262" r:id="rId8"/>
    <p:sldId id="274"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967B16E-42BA-45CB-B6D9-6E749C2EBA98}" type="datetimeFigureOut">
              <a:rPr lang="en-US" smtClean="0"/>
              <a:t>4/18/2017</a:t>
            </a:fld>
            <a:endParaRPr lang="en-US"/>
          </a:p>
        </p:txBody>
      </p:sp>
      <p:sp>
        <p:nvSpPr>
          <p:cNvPr id="23" name="Slide Number Placeholder 22"/>
          <p:cNvSpPr>
            <a:spLocks noGrp="1"/>
          </p:cNvSpPr>
          <p:nvPr>
            <p:ph type="sldNum" sz="quarter" idx="11"/>
          </p:nvPr>
        </p:nvSpPr>
        <p:spPr/>
        <p:txBody>
          <a:bodyPr/>
          <a:lstStyle/>
          <a:p>
            <a:fld id="{016A806B-136B-4821-8445-D0D9402CE212}"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7B16E-42BA-45CB-B6D9-6E749C2EBA98}"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A806B-136B-4821-8445-D0D9402CE2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7B16E-42BA-45CB-B6D9-6E749C2EBA98}"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A806B-136B-4821-8445-D0D9402CE2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C967B16E-42BA-45CB-B6D9-6E749C2EBA98}" type="datetimeFigureOut">
              <a:rPr lang="en-US" smtClean="0"/>
              <a:t>4/18/2017</a:t>
            </a:fld>
            <a:endParaRPr lang="en-US"/>
          </a:p>
        </p:txBody>
      </p:sp>
      <p:sp>
        <p:nvSpPr>
          <p:cNvPr id="19" name="Slide Number Placeholder 18"/>
          <p:cNvSpPr>
            <a:spLocks noGrp="1"/>
          </p:cNvSpPr>
          <p:nvPr>
            <p:ph type="sldNum" sz="quarter" idx="15"/>
          </p:nvPr>
        </p:nvSpPr>
        <p:spPr/>
        <p:txBody>
          <a:bodyPr/>
          <a:lstStyle/>
          <a:p>
            <a:fld id="{016A806B-136B-4821-8445-D0D9402CE212}"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967B16E-42BA-45CB-B6D9-6E749C2EBA98}" type="datetimeFigureOut">
              <a:rPr lang="en-US" smtClean="0"/>
              <a:t>4/18/2017</a:t>
            </a:fld>
            <a:endParaRPr lang="en-US"/>
          </a:p>
        </p:txBody>
      </p:sp>
      <p:sp>
        <p:nvSpPr>
          <p:cNvPr id="20" name="Slide Number Placeholder 19"/>
          <p:cNvSpPr>
            <a:spLocks noGrp="1"/>
          </p:cNvSpPr>
          <p:nvPr>
            <p:ph type="sldNum" sz="quarter" idx="11"/>
          </p:nvPr>
        </p:nvSpPr>
        <p:spPr/>
        <p:txBody>
          <a:bodyPr/>
          <a:lstStyle/>
          <a:p>
            <a:fld id="{016A806B-136B-4821-8445-D0D9402CE212}"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C967B16E-42BA-45CB-B6D9-6E749C2EBA98}" type="datetimeFigureOut">
              <a:rPr lang="en-US" smtClean="0"/>
              <a:t>4/18/2017</a:t>
            </a:fld>
            <a:endParaRPr lang="en-US"/>
          </a:p>
        </p:txBody>
      </p:sp>
      <p:sp>
        <p:nvSpPr>
          <p:cNvPr id="25" name="Slide Number Placeholder 24"/>
          <p:cNvSpPr>
            <a:spLocks noGrp="1"/>
          </p:cNvSpPr>
          <p:nvPr>
            <p:ph type="sldNum" sz="quarter" idx="16"/>
          </p:nvPr>
        </p:nvSpPr>
        <p:spPr/>
        <p:txBody>
          <a:bodyPr/>
          <a:lstStyle/>
          <a:p>
            <a:fld id="{016A806B-136B-4821-8445-D0D9402CE212}"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C967B16E-42BA-45CB-B6D9-6E749C2EBA98}" type="datetimeFigureOut">
              <a:rPr lang="en-US" smtClean="0"/>
              <a:t>4/18/2017</a:t>
            </a:fld>
            <a:endParaRPr lang="en-US"/>
          </a:p>
        </p:txBody>
      </p:sp>
      <p:sp>
        <p:nvSpPr>
          <p:cNvPr id="24" name="Slide Number Placeholder 23"/>
          <p:cNvSpPr>
            <a:spLocks noGrp="1"/>
          </p:cNvSpPr>
          <p:nvPr>
            <p:ph type="sldNum" sz="quarter" idx="17"/>
          </p:nvPr>
        </p:nvSpPr>
        <p:spPr/>
        <p:txBody>
          <a:bodyPr/>
          <a:lstStyle/>
          <a:p>
            <a:fld id="{016A806B-136B-4821-8445-D0D9402CE212}"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967B16E-42BA-45CB-B6D9-6E749C2EBA98}" type="datetimeFigureOut">
              <a:rPr lang="en-US" smtClean="0"/>
              <a:t>4/18/2017</a:t>
            </a:fld>
            <a:endParaRPr lang="en-US"/>
          </a:p>
        </p:txBody>
      </p:sp>
      <p:sp>
        <p:nvSpPr>
          <p:cNvPr id="14" name="Slide Number Placeholder 13"/>
          <p:cNvSpPr>
            <a:spLocks noGrp="1"/>
          </p:cNvSpPr>
          <p:nvPr>
            <p:ph type="sldNum" sz="quarter" idx="11"/>
          </p:nvPr>
        </p:nvSpPr>
        <p:spPr/>
        <p:txBody>
          <a:bodyPr/>
          <a:lstStyle/>
          <a:p>
            <a:fld id="{016A806B-136B-4821-8445-D0D9402CE212}"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967B16E-42BA-45CB-B6D9-6E749C2EBA98}" type="datetimeFigureOut">
              <a:rPr lang="en-US" smtClean="0"/>
              <a:t>4/18/2017</a:t>
            </a:fld>
            <a:endParaRPr lang="en-US"/>
          </a:p>
        </p:txBody>
      </p:sp>
      <p:sp>
        <p:nvSpPr>
          <p:cNvPr id="12" name="Slide Number Placeholder 11"/>
          <p:cNvSpPr>
            <a:spLocks noGrp="1"/>
          </p:cNvSpPr>
          <p:nvPr>
            <p:ph type="sldNum" sz="quarter" idx="11"/>
          </p:nvPr>
        </p:nvSpPr>
        <p:spPr/>
        <p:txBody>
          <a:bodyPr/>
          <a:lstStyle/>
          <a:p>
            <a:fld id="{016A806B-136B-4821-8445-D0D9402CE212}"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C967B16E-42BA-45CB-B6D9-6E749C2EBA98}" type="datetimeFigureOut">
              <a:rPr lang="en-US" smtClean="0"/>
              <a:t>4/18/2017</a:t>
            </a:fld>
            <a:endParaRPr lang="en-US"/>
          </a:p>
        </p:txBody>
      </p:sp>
      <p:sp>
        <p:nvSpPr>
          <p:cNvPr id="18" name="Slide Number Placeholder 17"/>
          <p:cNvSpPr>
            <a:spLocks noGrp="1"/>
          </p:cNvSpPr>
          <p:nvPr>
            <p:ph type="sldNum" sz="quarter" idx="16"/>
          </p:nvPr>
        </p:nvSpPr>
        <p:spPr/>
        <p:txBody>
          <a:bodyPr/>
          <a:lstStyle/>
          <a:p>
            <a:fld id="{016A806B-136B-4821-8445-D0D9402CE212}"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967B16E-42BA-45CB-B6D9-6E749C2EBA98}" type="datetimeFigureOut">
              <a:rPr lang="en-US" smtClean="0"/>
              <a:t>4/18/2017</a:t>
            </a:fld>
            <a:endParaRPr lang="en-US"/>
          </a:p>
        </p:txBody>
      </p:sp>
      <p:sp>
        <p:nvSpPr>
          <p:cNvPr id="20" name="Slide Number Placeholder 19"/>
          <p:cNvSpPr>
            <a:spLocks noGrp="1"/>
          </p:cNvSpPr>
          <p:nvPr>
            <p:ph type="sldNum" sz="quarter" idx="15"/>
          </p:nvPr>
        </p:nvSpPr>
        <p:spPr/>
        <p:txBody>
          <a:bodyPr/>
          <a:lstStyle/>
          <a:p>
            <a:fld id="{016A806B-136B-4821-8445-D0D9402CE212}"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967B16E-42BA-45CB-B6D9-6E749C2EBA98}" type="datetimeFigureOut">
              <a:rPr lang="en-US" smtClean="0"/>
              <a:t>4/18/2017</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016A806B-136B-4821-8445-D0D9402CE21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30 </a:t>
            </a:r>
          </a:p>
          <a:p>
            <a:endParaRPr lang="en-US" dirty="0"/>
          </a:p>
        </p:txBody>
      </p:sp>
      <p:sp>
        <p:nvSpPr>
          <p:cNvPr id="2" name="Title 1"/>
          <p:cNvSpPr>
            <a:spLocks noGrp="1"/>
          </p:cNvSpPr>
          <p:nvPr>
            <p:ph type="title"/>
          </p:nvPr>
        </p:nvSpPr>
        <p:spPr/>
        <p:txBody>
          <a:bodyPr>
            <a:normAutofit/>
          </a:bodyPr>
          <a:lstStyle/>
          <a:p>
            <a:r>
              <a:rPr lang="en-US" dirty="0" smtClean="0"/>
              <a:t>Entering a New Time – Your Life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657600" cy="48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49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sz="quarter" idx="13"/>
          </p:nvPr>
        </p:nvSpPr>
        <p:spPr/>
        <p:txBody>
          <a:bodyPr/>
          <a:lstStyle/>
          <a:p>
            <a:pPr eaLnBrk="1" hangingPunct="1"/>
            <a:r>
              <a:rPr lang="en-US" altLang="en-US" smtClean="0"/>
              <a:t>New Orleans vulnerable to storms coming from the Gulf of Mexico</a:t>
            </a:r>
          </a:p>
          <a:p>
            <a:pPr eaLnBrk="1" hangingPunct="1"/>
            <a:r>
              <a:rPr lang="en-US" altLang="en-US" smtClean="0"/>
              <a:t>As Hurricane Katrina began to strengthen in late August 2005, more immediate failures added dangerously to the already vulnerable area.</a:t>
            </a:r>
          </a:p>
          <a:p>
            <a:pPr eaLnBrk="1" hangingPunct="1"/>
            <a:endParaRPr lang="en-US" altLang="en-US" smtClean="0"/>
          </a:p>
        </p:txBody>
      </p:sp>
      <p:sp>
        <p:nvSpPr>
          <p:cNvPr id="22530"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2531" name="Rectangle 2"/>
          <p:cNvSpPr>
            <a:spLocks noGrp="1" noChangeArrowheads="1"/>
          </p:cNvSpPr>
          <p:nvPr>
            <p:ph type="title"/>
          </p:nvPr>
        </p:nvSpPr>
        <p:spPr/>
        <p:txBody>
          <a:bodyPr/>
          <a:lstStyle/>
          <a:p>
            <a:pPr eaLnBrk="1" hangingPunct="1"/>
            <a:r>
              <a:rPr lang="en-US" altLang="en-US" b="1" smtClean="0"/>
              <a:t>The Failure to Prepare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132" y="2772137"/>
            <a:ext cx="3766868"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743200"/>
            <a:ext cx="2714626" cy="203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72622"/>
            <a:ext cx="3267075" cy="213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1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sz="quarter" idx="13"/>
          </p:nvPr>
        </p:nvSpPr>
        <p:spPr/>
        <p:txBody>
          <a:bodyPr>
            <a:normAutofit/>
          </a:bodyPr>
          <a:lstStyle/>
          <a:p>
            <a:pPr eaLnBrk="1" hangingPunct="1"/>
            <a:r>
              <a:rPr lang="en-US" altLang="en-US" smtClean="0"/>
              <a:t>The hurricane’s winds splintered buildings, toppled power lines, collapsed highway bridges, tore off part of the roof of the New Orleans Superdome, and stirred up waves on Lake Pontchartrain that weakened the levees.</a:t>
            </a:r>
          </a:p>
          <a:p>
            <a:pPr eaLnBrk="1" hangingPunct="1"/>
            <a:r>
              <a:rPr lang="en-US" altLang="en-US" smtClean="0"/>
              <a:t>The weakened levees failed and a wall of water poured into neighborhoods.</a:t>
            </a:r>
          </a:p>
        </p:txBody>
      </p:sp>
      <p:sp>
        <p:nvSpPr>
          <p:cNvPr id="23554"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3555" name="Rectangle 2"/>
          <p:cNvSpPr>
            <a:spLocks noGrp="1" noChangeArrowheads="1"/>
          </p:cNvSpPr>
          <p:nvPr>
            <p:ph type="title"/>
          </p:nvPr>
        </p:nvSpPr>
        <p:spPr/>
        <p:txBody>
          <a:bodyPr/>
          <a:lstStyle/>
          <a:p>
            <a:pPr eaLnBrk="1" hangingPunct="1"/>
            <a:r>
              <a:rPr lang="en-US" altLang="en-US" b="1" smtClean="0"/>
              <a:t>The Storm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85" t="-12929" r="5455" b="12929"/>
          <a:stretch/>
        </p:blipFill>
        <p:spPr bwMode="auto">
          <a:xfrm>
            <a:off x="554182" y="2819400"/>
            <a:ext cx="3934691"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4013200"/>
            <a:ext cx="3752850" cy="25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85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sz="quarter" idx="13"/>
          </p:nvPr>
        </p:nvSpPr>
        <p:spPr/>
        <p:txBody>
          <a:bodyPr>
            <a:normAutofit/>
          </a:bodyPr>
          <a:lstStyle/>
          <a:p>
            <a:pPr eaLnBrk="1" hangingPunct="1"/>
            <a:r>
              <a:rPr lang="en-US" altLang="en-US" smtClean="0"/>
              <a:t>Few failed to notice that the worst scenes of suffering and death were in African- American communities.</a:t>
            </a:r>
          </a:p>
          <a:p>
            <a:pPr eaLnBrk="1" hangingPunct="1"/>
            <a:r>
              <a:rPr lang="en-US" altLang="en-US" smtClean="0"/>
              <a:t>New Orleans never returned to its pre-Katrina population, and a year after the storm, whole neighborhoods were virtually abandoned. </a:t>
            </a:r>
          </a:p>
        </p:txBody>
      </p:sp>
      <p:sp>
        <p:nvSpPr>
          <p:cNvPr id="24578"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4579" name="Rectangle 2"/>
          <p:cNvSpPr>
            <a:spLocks noGrp="1" noChangeArrowheads="1"/>
          </p:cNvSpPr>
          <p:nvPr>
            <p:ph type="title"/>
          </p:nvPr>
        </p:nvSpPr>
        <p:spPr/>
        <p:txBody>
          <a:bodyPr/>
          <a:lstStyle/>
          <a:p>
            <a:pPr eaLnBrk="1" hangingPunct="1"/>
            <a:r>
              <a:rPr lang="en-US" altLang="en-US" b="1" smtClean="0"/>
              <a:t>The Cleanup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360122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790950" cy="251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82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sz="quarter" idx="13"/>
          </p:nvPr>
        </p:nvSpPr>
        <p:spPr/>
        <p:txBody>
          <a:bodyPr/>
          <a:lstStyle/>
          <a:p>
            <a:pPr eaLnBrk="1" hangingPunct="1"/>
            <a:r>
              <a:rPr lang="en-US" altLang="en-US" smtClean="0"/>
              <a:t>Housing bubble collapsed</a:t>
            </a:r>
          </a:p>
          <a:p>
            <a:pPr eaLnBrk="1" hangingPunct="1"/>
            <a:r>
              <a:rPr lang="en-US" altLang="en-US" smtClean="0"/>
              <a:t>Jobs were lost</a:t>
            </a:r>
          </a:p>
          <a:p>
            <a:pPr eaLnBrk="1" hangingPunct="1"/>
            <a:r>
              <a:rPr lang="en-US" altLang="en-US" smtClean="0"/>
              <a:t>Unemployment rates stayed high</a:t>
            </a:r>
          </a:p>
          <a:p>
            <a:pPr eaLnBrk="1" hangingPunct="1"/>
            <a:r>
              <a:rPr lang="en-US" altLang="en-US" smtClean="0"/>
              <a:t>Economy seemed not to recover</a:t>
            </a:r>
          </a:p>
        </p:txBody>
      </p:sp>
      <p:sp>
        <p:nvSpPr>
          <p:cNvPr id="25602"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5603" name="Rectangle 2"/>
          <p:cNvSpPr>
            <a:spLocks noGrp="1" noChangeArrowheads="1"/>
          </p:cNvSpPr>
          <p:nvPr>
            <p:ph type="title"/>
          </p:nvPr>
        </p:nvSpPr>
        <p:spPr/>
        <p:txBody>
          <a:bodyPr/>
          <a:lstStyle/>
          <a:p>
            <a:pPr eaLnBrk="1" hangingPunct="1"/>
            <a:r>
              <a:rPr lang="en-US" altLang="en-US" b="1" smtClean="0"/>
              <a:t>The Financial Crisis of 2008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56972"/>
            <a:ext cx="3810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302" y="1371600"/>
            <a:ext cx="362349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755" y="4267200"/>
            <a:ext cx="3236089" cy="252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5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sz="quarter" idx="13"/>
          </p:nvPr>
        </p:nvSpPr>
        <p:spPr/>
        <p:txBody>
          <a:bodyPr/>
          <a:lstStyle/>
          <a:p>
            <a:r>
              <a:rPr lang="en-US" altLang="en-US" dirty="0" smtClean="0"/>
              <a:t>George </a:t>
            </a:r>
            <a:r>
              <a:rPr lang="en-US" altLang="en-US" dirty="0"/>
              <a:t>W. Bush won a second term in 2004</a:t>
            </a:r>
          </a:p>
          <a:p>
            <a:r>
              <a:rPr lang="en-US" altLang="en-US" dirty="0"/>
              <a:t>Barack </a:t>
            </a:r>
            <a:r>
              <a:rPr lang="en-US" altLang="en-US" dirty="0" smtClean="0"/>
              <a:t>Obama elected </a:t>
            </a:r>
            <a:r>
              <a:rPr lang="en-US" altLang="en-US" dirty="0"/>
              <a:t>as a U.S. Senator from </a:t>
            </a:r>
            <a:r>
              <a:rPr lang="en-US" altLang="en-US" dirty="0" smtClean="0"/>
              <a:t>Illinois</a:t>
            </a:r>
          </a:p>
        </p:txBody>
      </p:sp>
      <p:sp>
        <p:nvSpPr>
          <p:cNvPr id="26626"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6627" name="Rectangle 2"/>
          <p:cNvSpPr>
            <a:spLocks noGrp="1" noChangeArrowheads="1"/>
          </p:cNvSpPr>
          <p:nvPr>
            <p:ph type="title"/>
          </p:nvPr>
        </p:nvSpPr>
        <p:spPr/>
        <p:txBody>
          <a:bodyPr>
            <a:normAutofit/>
          </a:bodyPr>
          <a:lstStyle/>
          <a:p>
            <a:pPr eaLnBrk="1" hangingPunct="1"/>
            <a:r>
              <a:rPr lang="en-US" altLang="en-US" b="1" smtClean="0"/>
              <a:t>New Liberals, New Conservatives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401"/>
          <a:stretch/>
        </p:blipFill>
        <p:spPr bwMode="auto">
          <a:xfrm>
            <a:off x="579300" y="2614613"/>
            <a:ext cx="3703333" cy="188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7943"/>
          <a:stretch/>
        </p:blipFill>
        <p:spPr bwMode="auto">
          <a:xfrm>
            <a:off x="579300" y="4648200"/>
            <a:ext cx="2961102" cy="18811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93418"/>
            <a:ext cx="4000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95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sz="quarter" idx="13"/>
          </p:nvPr>
        </p:nvSpPr>
        <p:spPr/>
        <p:txBody>
          <a:bodyPr/>
          <a:lstStyle/>
          <a:p>
            <a:pPr eaLnBrk="1" hangingPunct="1"/>
            <a:r>
              <a:rPr lang="en-US" altLang="en-US" smtClean="0"/>
              <a:t>Obama wanted a digital campaign</a:t>
            </a:r>
          </a:p>
          <a:p>
            <a:pPr eaLnBrk="1" hangingPunct="1"/>
            <a:r>
              <a:rPr lang="en-US" altLang="en-US" smtClean="0"/>
              <a:t>Vietnam vet and Arizona Senator John McCain, the Republican nominee</a:t>
            </a:r>
          </a:p>
          <a:p>
            <a:pPr eaLnBrk="1" hangingPunct="1"/>
            <a:r>
              <a:rPr lang="en-US" altLang="en-US" smtClean="0"/>
              <a:t>The September financial crisis played to Obama’s strengths</a:t>
            </a:r>
          </a:p>
          <a:p>
            <a:pPr eaLnBrk="1" hangingPunct="1"/>
            <a:r>
              <a:rPr lang="en-US" altLang="en-US" smtClean="0"/>
              <a:t>First African-American president</a:t>
            </a:r>
          </a:p>
          <a:p>
            <a:pPr eaLnBrk="1" hangingPunct="1"/>
            <a:endParaRPr lang="en-US" altLang="en-US" smtClean="0"/>
          </a:p>
        </p:txBody>
      </p:sp>
      <p:sp>
        <p:nvSpPr>
          <p:cNvPr id="27650"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7651" name="Rectangle 2"/>
          <p:cNvSpPr>
            <a:spLocks noGrp="1" noChangeArrowheads="1"/>
          </p:cNvSpPr>
          <p:nvPr>
            <p:ph type="title"/>
          </p:nvPr>
        </p:nvSpPr>
        <p:spPr/>
        <p:txBody>
          <a:bodyPr>
            <a:normAutofit fontScale="90000"/>
          </a:bodyPr>
          <a:lstStyle/>
          <a:p>
            <a:pPr eaLnBrk="1" hangingPunct="1"/>
            <a:r>
              <a:rPr lang="en-US" altLang="en-US" b="1" smtClean="0"/>
              <a:t>The Unprecedented Election of 2008 </a:t>
            </a:r>
          </a:p>
        </p:txBody>
      </p:sp>
    </p:spTree>
    <p:extLst>
      <p:ext uri="{BB962C8B-B14F-4D97-AF65-F5344CB8AC3E}">
        <p14:creationId xmlns:p14="http://schemas.microsoft.com/office/powerpoint/2010/main" val="152753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sz="quarter" idx="13"/>
          </p:nvPr>
        </p:nvSpPr>
        <p:spPr/>
        <p:txBody>
          <a:bodyPr/>
          <a:lstStyle/>
          <a:p>
            <a:pPr eaLnBrk="1" hangingPunct="1"/>
            <a:r>
              <a:rPr lang="en-US" altLang="en-US" smtClean="0"/>
              <a:t>Recovery and Reinvestment Act</a:t>
            </a:r>
          </a:p>
          <a:p>
            <a:pPr eaLnBrk="1" hangingPunct="1"/>
            <a:r>
              <a:rPr lang="en-US" altLang="en-US" smtClean="0"/>
              <a:t>Pumped money into the economy</a:t>
            </a:r>
          </a:p>
          <a:p>
            <a:pPr eaLnBrk="1" hangingPunct="1"/>
            <a:r>
              <a:rPr lang="en-US" altLang="en-US" smtClean="0"/>
              <a:t>Health care reform</a:t>
            </a:r>
          </a:p>
          <a:p>
            <a:pPr eaLnBrk="1" hangingPunct="1"/>
            <a:r>
              <a:rPr lang="en-US" altLang="en-US" smtClean="0"/>
              <a:t>“Obamacare”</a:t>
            </a:r>
          </a:p>
        </p:txBody>
      </p:sp>
      <p:sp>
        <p:nvSpPr>
          <p:cNvPr id="28674"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8675" name="Rectangle 2"/>
          <p:cNvSpPr>
            <a:spLocks noGrp="1" noChangeArrowheads="1"/>
          </p:cNvSpPr>
          <p:nvPr>
            <p:ph type="title"/>
          </p:nvPr>
        </p:nvSpPr>
        <p:spPr/>
        <p:txBody>
          <a:bodyPr>
            <a:normAutofit fontScale="90000"/>
          </a:bodyPr>
          <a:lstStyle/>
          <a:p>
            <a:pPr eaLnBrk="1" hangingPunct="1"/>
            <a:r>
              <a:rPr lang="en-US" altLang="en-US" b="1" smtClean="0"/>
              <a:t>Obama’s Agenda — Stimulus and a Health Plan </a:t>
            </a:r>
          </a:p>
        </p:txBody>
      </p:sp>
    </p:spTree>
    <p:extLst>
      <p:ext uri="{BB962C8B-B14F-4D97-AF65-F5344CB8AC3E}">
        <p14:creationId xmlns:p14="http://schemas.microsoft.com/office/powerpoint/2010/main" val="205571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sz="quarter" idx="13"/>
          </p:nvPr>
        </p:nvSpPr>
        <p:spPr/>
        <p:txBody>
          <a:bodyPr/>
          <a:lstStyle/>
          <a:p>
            <a:pPr eaLnBrk="1" hangingPunct="1"/>
            <a:r>
              <a:rPr lang="en-US" altLang="en-US" smtClean="0"/>
              <a:t>Tea Party – a protest group that objected to the rising federal debt, Obamacare, and most government regulation</a:t>
            </a:r>
          </a:p>
          <a:p>
            <a:pPr eaLnBrk="1" hangingPunct="1"/>
            <a:r>
              <a:rPr lang="en-US" altLang="en-US" smtClean="0"/>
              <a:t>Occupy Wall Street - “We are the 99%” </a:t>
            </a:r>
          </a:p>
          <a:p>
            <a:pPr eaLnBrk="1" hangingPunct="1"/>
            <a:r>
              <a:rPr lang="en-US" altLang="en-US" smtClean="0"/>
              <a:t>Occupy was a response to the financial crisis and the growing gap between rich and poor in the country.</a:t>
            </a:r>
          </a:p>
        </p:txBody>
      </p:sp>
      <p:sp>
        <p:nvSpPr>
          <p:cNvPr id="29698"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9699" name="Rectangle 2"/>
          <p:cNvSpPr>
            <a:spLocks noGrp="1" noChangeArrowheads="1"/>
          </p:cNvSpPr>
          <p:nvPr>
            <p:ph type="title"/>
          </p:nvPr>
        </p:nvSpPr>
        <p:spPr/>
        <p:txBody>
          <a:bodyPr>
            <a:normAutofit fontScale="90000"/>
          </a:bodyPr>
          <a:lstStyle/>
          <a:p>
            <a:pPr eaLnBrk="1" hangingPunct="1"/>
            <a:r>
              <a:rPr lang="en-US" altLang="en-US" b="1" smtClean="0"/>
              <a:t>The Rise of the Tea Party, Occupy Wall Street, and Divided Government </a:t>
            </a:r>
          </a:p>
        </p:txBody>
      </p:sp>
    </p:spTree>
    <p:extLst>
      <p:ext uri="{BB962C8B-B14F-4D97-AF65-F5344CB8AC3E}">
        <p14:creationId xmlns:p14="http://schemas.microsoft.com/office/powerpoint/2010/main" val="219859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sz="quarter" idx="13"/>
          </p:nvPr>
        </p:nvSpPr>
        <p:spPr/>
        <p:txBody>
          <a:bodyPr/>
          <a:lstStyle/>
          <a:p>
            <a:pPr eaLnBrk="1" hangingPunct="1"/>
            <a:r>
              <a:rPr lang="en-US" altLang="en-US" smtClean="0"/>
              <a:t>As President Obama and the Democrats looked to the 2012 election, they did so with considerable optimism.</a:t>
            </a:r>
          </a:p>
          <a:p>
            <a:pPr eaLnBrk="1" hangingPunct="1"/>
            <a:r>
              <a:rPr lang="en-US" altLang="en-US" smtClean="0"/>
              <a:t>Mitt Romney, the Republican nominee</a:t>
            </a:r>
          </a:p>
          <a:p>
            <a:pPr eaLnBrk="1" hangingPunct="1"/>
            <a:r>
              <a:rPr lang="en-US" altLang="en-US" smtClean="0"/>
              <a:t>Obama won reelection</a:t>
            </a:r>
          </a:p>
          <a:p>
            <a:pPr eaLnBrk="1" hangingPunct="1"/>
            <a:r>
              <a:rPr lang="en-US" altLang="en-US" smtClean="0"/>
              <a:t>Congress remained divided</a:t>
            </a:r>
          </a:p>
        </p:txBody>
      </p:sp>
      <p:sp>
        <p:nvSpPr>
          <p:cNvPr id="30722"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30723" name="Rectangle 2"/>
          <p:cNvSpPr>
            <a:spLocks noGrp="1" noChangeArrowheads="1"/>
          </p:cNvSpPr>
          <p:nvPr>
            <p:ph type="title"/>
          </p:nvPr>
        </p:nvSpPr>
        <p:spPr/>
        <p:txBody>
          <a:bodyPr/>
          <a:lstStyle/>
          <a:p>
            <a:pPr eaLnBrk="1" hangingPunct="1"/>
            <a:r>
              <a:rPr lang="en-US" altLang="en-US" b="1" smtClean="0"/>
              <a:t>The Election of 2012</a:t>
            </a:r>
          </a:p>
        </p:txBody>
      </p:sp>
    </p:spTree>
    <p:extLst>
      <p:ext uri="{BB962C8B-B14F-4D97-AF65-F5344CB8AC3E}">
        <p14:creationId xmlns:p14="http://schemas.microsoft.com/office/powerpoint/2010/main" val="251416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sz="quarter" idx="13"/>
          </p:nvPr>
        </p:nvSpPr>
        <p:spPr/>
        <p:txBody>
          <a:bodyPr/>
          <a:lstStyle/>
          <a:p>
            <a:pPr eaLnBrk="1" hangingPunct="1"/>
            <a:r>
              <a:rPr lang="en-US" altLang="en-US" smtClean="0"/>
              <a:t>MAP 30-2, The Election of 2012</a:t>
            </a:r>
          </a:p>
        </p:txBody>
      </p:sp>
      <p:sp>
        <p:nvSpPr>
          <p:cNvPr id="31748"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31746" name="Rectangle 2"/>
          <p:cNvSpPr>
            <a:spLocks noGrp="1" noChangeArrowheads="1"/>
          </p:cNvSpPr>
          <p:nvPr>
            <p:ph type="title"/>
          </p:nvPr>
        </p:nvSpPr>
        <p:spPr/>
        <p:txBody>
          <a:bodyPr/>
          <a:lstStyle/>
          <a:p>
            <a:pPr eaLnBrk="1" hangingPunct="1"/>
            <a:r>
              <a:rPr lang="en-US" altLang="en-US" b="1" smtClean="0"/>
              <a:t>The Election of 2012</a:t>
            </a:r>
          </a:p>
        </p:txBody>
      </p:sp>
      <p:pic>
        <p:nvPicPr>
          <p:cNvPr id="31749" name="Picture 4" descr="ASSET4552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43000"/>
            <a:ext cx="79406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53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sz="quarter" idx="13"/>
          </p:nvPr>
        </p:nvSpPr>
        <p:spPr/>
        <p:txBody>
          <a:bodyPr/>
          <a:lstStyle/>
          <a:p>
            <a:pPr eaLnBrk="1" hangingPunct="1"/>
            <a:r>
              <a:rPr lang="en-US" altLang="en-US" smtClean="0"/>
              <a:t>No Child Left Behind</a:t>
            </a:r>
          </a:p>
          <a:p>
            <a:pPr eaLnBrk="1" hangingPunct="1"/>
            <a:r>
              <a:rPr lang="en-US" altLang="en-US" smtClean="0"/>
              <a:t>Tax cuts</a:t>
            </a:r>
          </a:p>
          <a:p>
            <a:pPr eaLnBrk="1" hangingPunct="1"/>
            <a:r>
              <a:rPr lang="en-US" altLang="en-US" smtClean="0"/>
              <a:t>“Faith-based initiatives”</a:t>
            </a:r>
          </a:p>
          <a:p>
            <a:pPr eaLnBrk="1" hangingPunct="1"/>
            <a:r>
              <a:rPr lang="en-US" altLang="en-US" smtClean="0"/>
              <a:t>Reform Social Security</a:t>
            </a:r>
          </a:p>
          <a:p>
            <a:pPr eaLnBrk="1" hangingPunct="1"/>
            <a:r>
              <a:rPr lang="en-US" altLang="en-US" smtClean="0"/>
              <a:t>Did not move on environmental issues</a:t>
            </a:r>
          </a:p>
        </p:txBody>
      </p:sp>
      <p:sp>
        <p:nvSpPr>
          <p:cNvPr id="17410"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17411" name="Rectangle 2"/>
          <p:cNvSpPr>
            <a:spLocks noGrp="1" noChangeArrowheads="1"/>
          </p:cNvSpPr>
          <p:nvPr>
            <p:ph type="title"/>
          </p:nvPr>
        </p:nvSpPr>
        <p:spPr/>
        <p:txBody>
          <a:bodyPr>
            <a:normAutofit fontScale="90000"/>
          </a:bodyPr>
          <a:lstStyle/>
          <a:p>
            <a:pPr eaLnBrk="1" hangingPunct="1"/>
            <a:r>
              <a:rPr lang="en-US" altLang="en-US" b="1" smtClean="0"/>
              <a:t>The George W. Bush Presidential Agenda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198" y="3733800"/>
            <a:ext cx="329977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44" y="685800"/>
            <a:ext cx="3367956"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243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29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sz="quarter" idx="13"/>
          </p:nvPr>
        </p:nvSpPr>
        <p:spPr/>
        <p:txBody>
          <a:bodyPr/>
          <a:lstStyle/>
          <a:p>
            <a:pPr eaLnBrk="1" hangingPunct="1"/>
            <a:r>
              <a:rPr lang="en-US" altLang="en-US" smtClean="0"/>
              <a:t>Nearly 3,000 people died—246 passengers on the planes; 2,600 at the World Trade Center</a:t>
            </a:r>
          </a:p>
          <a:p>
            <a:pPr eaLnBrk="1" hangingPunct="1"/>
            <a:r>
              <a:rPr lang="en-US" altLang="en-US" smtClean="0"/>
              <a:t>125 people at the Pentagon</a:t>
            </a:r>
          </a:p>
          <a:p>
            <a:pPr eaLnBrk="1" hangingPunct="1"/>
            <a:r>
              <a:rPr lang="en-US" altLang="en-US" smtClean="0"/>
              <a:t>The fear, loss, anger, and fortitude generated from that day would shape a new reality for the nation</a:t>
            </a:r>
          </a:p>
        </p:txBody>
      </p:sp>
      <p:sp>
        <p:nvSpPr>
          <p:cNvPr id="15362"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15363" name="Rectangle 2"/>
          <p:cNvSpPr>
            <a:spLocks noGrp="1" noChangeArrowheads="1"/>
          </p:cNvSpPr>
          <p:nvPr>
            <p:ph type="title"/>
          </p:nvPr>
        </p:nvSpPr>
        <p:spPr/>
        <p:txBody>
          <a:bodyPr>
            <a:normAutofit/>
          </a:bodyPr>
          <a:lstStyle/>
          <a:p>
            <a:pPr eaLnBrk="1" hangingPunct="1"/>
            <a:r>
              <a:rPr lang="en-US" altLang="en-US" b="1" smtClean="0"/>
              <a:t>The Impact of September 11, 2001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2846202" cy="293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056" y="3505200"/>
            <a:ext cx="42767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98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sz="quarter" idx="13"/>
          </p:nvPr>
        </p:nvSpPr>
        <p:spPr/>
        <p:txBody>
          <a:bodyPr/>
          <a:lstStyle/>
          <a:p>
            <a:pPr eaLnBrk="1" hangingPunct="1"/>
            <a:r>
              <a:rPr lang="en-US" altLang="en-US" smtClean="0"/>
              <a:t>Evidence pointed to an attack by al-Qaeda, ordered by its leader Osama bin Laden</a:t>
            </a:r>
          </a:p>
          <a:p>
            <a:pPr eaLnBrk="1" hangingPunct="1"/>
            <a:r>
              <a:rPr lang="en-US" altLang="en-US" smtClean="0"/>
              <a:t>Prepared for an attack on Afghanistan, whose Taliban government was protecting bin Laden and al-Qaeda</a:t>
            </a:r>
          </a:p>
        </p:txBody>
      </p:sp>
      <p:sp>
        <p:nvSpPr>
          <p:cNvPr id="16386"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16387" name="Rectangle 2"/>
          <p:cNvSpPr>
            <a:spLocks noGrp="1" noChangeArrowheads="1"/>
          </p:cNvSpPr>
          <p:nvPr>
            <p:ph type="title"/>
          </p:nvPr>
        </p:nvSpPr>
        <p:spPr/>
        <p:txBody>
          <a:bodyPr>
            <a:normAutofit fontScale="90000"/>
          </a:bodyPr>
          <a:lstStyle/>
          <a:p>
            <a:pPr eaLnBrk="1" hangingPunct="1"/>
            <a:r>
              <a:rPr lang="en-US" altLang="en-US" b="1" smtClean="0"/>
              <a:t>Finding the Terrorists — al-Qaeda, the Taliban, Afghanistan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63" y="2971800"/>
            <a:ext cx="3071474"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5453" b="22732"/>
          <a:stretch/>
        </p:blipFill>
        <p:spPr bwMode="auto">
          <a:xfrm>
            <a:off x="3962400" y="3463724"/>
            <a:ext cx="4699605" cy="297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91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sz="quarter" idx="13"/>
          </p:nvPr>
        </p:nvSpPr>
        <p:spPr/>
        <p:txBody>
          <a:bodyPr>
            <a:normAutofit/>
          </a:bodyPr>
          <a:lstStyle/>
          <a:p>
            <a:pPr eaLnBrk="1" hangingPunct="1"/>
            <a:r>
              <a:rPr lang="en-US" altLang="en-US" smtClean="0"/>
              <a:t>After considerable debate, Congress voted to authorize the use of military force in Iraq.</a:t>
            </a:r>
          </a:p>
          <a:p>
            <a:pPr eaLnBrk="1" hangingPunct="1"/>
            <a:r>
              <a:rPr lang="en-US" altLang="en-US" smtClean="0"/>
              <a:t>On March 19, 2003, U.S. forces began “shock and awe” </a:t>
            </a:r>
          </a:p>
          <a:p>
            <a:pPr eaLnBrk="1" hangingPunct="1"/>
            <a:r>
              <a:rPr lang="en-US" altLang="en-US" smtClean="0"/>
              <a:t>After the air attack, ground forces moved across the country</a:t>
            </a:r>
          </a:p>
          <a:p>
            <a:pPr eaLnBrk="1" hangingPunct="1"/>
            <a:r>
              <a:rPr lang="en-US" altLang="en-US" smtClean="0"/>
              <a:t>Baghdad fell to U.S.-led troops and U.S. tanks roared into the capital city</a:t>
            </a:r>
          </a:p>
        </p:txBody>
      </p:sp>
      <p:sp>
        <p:nvSpPr>
          <p:cNvPr id="19458"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19459" name="Rectangle 2"/>
          <p:cNvSpPr>
            <a:spLocks noGrp="1" noChangeArrowheads="1"/>
          </p:cNvSpPr>
          <p:nvPr>
            <p:ph type="title"/>
          </p:nvPr>
        </p:nvSpPr>
        <p:spPr/>
        <p:txBody>
          <a:bodyPr>
            <a:normAutofit/>
          </a:bodyPr>
          <a:lstStyle/>
          <a:p>
            <a:pPr eaLnBrk="1" hangingPunct="1"/>
            <a:r>
              <a:rPr lang="en-US" altLang="en-US" b="1" smtClean="0"/>
              <a:t>The War in Afghanistan and Iraq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14800"/>
            <a:ext cx="3162300" cy="221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82607"/>
            <a:ext cx="5321461" cy="157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43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sz="quarter" idx="13"/>
          </p:nvPr>
        </p:nvSpPr>
        <p:spPr/>
        <p:txBody>
          <a:bodyPr>
            <a:normAutofit/>
          </a:bodyPr>
          <a:lstStyle/>
          <a:p>
            <a:pPr eaLnBrk="1" hangingPunct="1"/>
            <a:r>
              <a:rPr lang="en-US" altLang="en-US" smtClean="0"/>
              <a:t>USA PATRIOT Act</a:t>
            </a:r>
          </a:p>
          <a:p>
            <a:pPr eaLnBrk="1" hangingPunct="1"/>
            <a:r>
              <a:rPr lang="en-US" altLang="en-US" smtClean="0"/>
              <a:t>The act expanded authority of the Department of Justice to search telephone, e-mail, medical, financial, and library records without a court order </a:t>
            </a:r>
          </a:p>
          <a:p>
            <a:pPr eaLnBrk="1" hangingPunct="1"/>
            <a:r>
              <a:rPr lang="en-US" altLang="en-US" smtClean="0"/>
              <a:t>It also gave the Treasury the right to monitor financial records and bank transactions</a:t>
            </a:r>
          </a:p>
        </p:txBody>
      </p:sp>
      <p:sp>
        <p:nvSpPr>
          <p:cNvPr id="18434"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18435" name="Rectangle 2"/>
          <p:cNvSpPr>
            <a:spLocks noGrp="1" noChangeArrowheads="1"/>
          </p:cNvSpPr>
          <p:nvPr>
            <p:ph type="title"/>
          </p:nvPr>
        </p:nvSpPr>
        <p:spPr/>
        <p:txBody>
          <a:bodyPr/>
          <a:lstStyle/>
          <a:p>
            <a:pPr eaLnBrk="1" hangingPunct="1"/>
            <a:r>
              <a:rPr lang="en-US" altLang="en-US" b="1" smtClean="0"/>
              <a:t>The War on Terror at Home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950462"/>
            <a:ext cx="4267200" cy="265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62" y="3950462"/>
            <a:ext cx="3581400" cy="2682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13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0482" name="Rectangle 2"/>
          <p:cNvSpPr>
            <a:spLocks noGrp="1" noChangeArrowheads="1"/>
          </p:cNvSpPr>
          <p:nvPr>
            <p:ph type="title"/>
          </p:nvPr>
        </p:nvSpPr>
        <p:spPr/>
        <p:txBody>
          <a:bodyPr/>
          <a:lstStyle/>
          <a:p>
            <a:pPr eaLnBrk="1" hangingPunct="1"/>
            <a:r>
              <a:rPr lang="en-US" altLang="en-US" b="1" smtClean="0"/>
              <a:t>Afghanistan and Iraq</a:t>
            </a:r>
          </a:p>
        </p:txBody>
      </p:sp>
      <p:pic>
        <p:nvPicPr>
          <p:cNvPr id="20485" name="Picture 4" descr="ASSET4552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475" y="1447800"/>
            <a:ext cx="6943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60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33400"/>
            <a:ext cx="7680960" cy="1066800"/>
          </a:xfrm>
        </p:spPr>
        <p:txBody>
          <a:bodyPr/>
          <a:lstStyle/>
          <a:p>
            <a:r>
              <a:rPr lang="en-US" dirty="0" smtClean="0"/>
              <a:t>Oct. 15, 2006</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
            <a:ext cx="5053314" cy="289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744790"/>
            <a:ext cx="2438400" cy="344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199" y="3962400"/>
            <a:ext cx="505097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45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sz="quarter" idx="13"/>
          </p:nvPr>
        </p:nvSpPr>
        <p:spPr/>
        <p:txBody>
          <a:bodyPr>
            <a:normAutofit/>
          </a:bodyPr>
          <a:lstStyle/>
          <a:p>
            <a:pPr eaLnBrk="1" hangingPunct="1"/>
            <a:r>
              <a:rPr lang="en-US" altLang="en-US" smtClean="0"/>
              <a:t>Early Monday morning August 29, 2005, Hurricane Katrina, one of the most powerful and deadly hurricanes in American history, hit New Orleans and the Gulf Coast of Louisiana, Mississippi, and Alabama.</a:t>
            </a:r>
          </a:p>
          <a:p>
            <a:pPr eaLnBrk="1" hangingPunct="1"/>
            <a:r>
              <a:rPr lang="en-US" altLang="en-US" smtClean="0"/>
              <a:t>The result was days of anguish for many, over 1,800 deaths, and more than $75 billion in damage.</a:t>
            </a:r>
          </a:p>
        </p:txBody>
      </p:sp>
      <p:sp>
        <p:nvSpPr>
          <p:cNvPr id="21506" name="Footer Placeholder 3"/>
          <p:cNvSpPr>
            <a:spLocks noGrp="1"/>
          </p:cNvSpPr>
          <p:nvPr>
            <p:ph type="ftr"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a:solidFill>
                  <a:schemeClr val="bg1"/>
                </a:solidFill>
                <a:latin typeface="Verdana" pitchFamily="-1" charset="0"/>
              </a:rPr>
              <a:t>© 2015  Pearson Education, Inc. All rights reserved.</a:t>
            </a:r>
          </a:p>
        </p:txBody>
      </p:sp>
      <p:sp>
        <p:nvSpPr>
          <p:cNvPr id="21507" name="Rectangle 2"/>
          <p:cNvSpPr>
            <a:spLocks noGrp="1" noChangeArrowheads="1"/>
          </p:cNvSpPr>
          <p:nvPr>
            <p:ph type="title"/>
          </p:nvPr>
        </p:nvSpPr>
        <p:spPr/>
        <p:txBody>
          <a:bodyPr>
            <a:normAutofit fontScale="90000"/>
          </a:bodyPr>
          <a:lstStyle/>
          <a:p>
            <a:pPr eaLnBrk="1" hangingPunct="1"/>
            <a:r>
              <a:rPr lang="en-US" altLang="en-US" b="1" smtClean="0"/>
              <a:t>Hurricane Katrina and Its Aftermath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0"/>
            <a:ext cx="4953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36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285</TotalTime>
  <Words>839</Words>
  <Application>Microsoft Office PowerPoint</Application>
  <PresentationFormat>On-screen Show (4:3)</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Mylar</vt:lpstr>
      <vt:lpstr>Entering a New Time – Your Life</vt:lpstr>
      <vt:lpstr>The George W. Bush Presidential Agenda </vt:lpstr>
      <vt:lpstr>The Impact of September 11, 2001</vt:lpstr>
      <vt:lpstr>Finding the Terrorists — al-Qaeda, the Taliban, Afghanistan </vt:lpstr>
      <vt:lpstr>The War in Afghanistan and Iraq </vt:lpstr>
      <vt:lpstr>The War on Terror at Home </vt:lpstr>
      <vt:lpstr>Afghanistan and Iraq</vt:lpstr>
      <vt:lpstr>Oct. 15, 2006</vt:lpstr>
      <vt:lpstr>Hurricane Katrina and Its Aftermath</vt:lpstr>
      <vt:lpstr>The Failure to Prepare </vt:lpstr>
      <vt:lpstr>The Storm </vt:lpstr>
      <vt:lpstr>The Cleanup </vt:lpstr>
      <vt:lpstr>The Financial Crisis of 2008</vt:lpstr>
      <vt:lpstr>New Liberals, New Conservatives</vt:lpstr>
      <vt:lpstr>The Unprecedented Election of 2008 </vt:lpstr>
      <vt:lpstr>Obama’s Agenda — Stimulus and a Health Plan </vt:lpstr>
      <vt:lpstr>The Rise of the Tea Party, Occupy Wall Street, and Divided Government </vt:lpstr>
      <vt:lpstr>The Election of 2012</vt:lpstr>
      <vt:lpstr>The Election of 2012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a New Time – Your Life</dc:title>
  <dc:creator>Carl, Jon</dc:creator>
  <cp:lastModifiedBy>Carl, Jon</cp:lastModifiedBy>
  <cp:revision>9</cp:revision>
  <dcterms:created xsi:type="dcterms:W3CDTF">2017-04-12T15:15:09Z</dcterms:created>
  <dcterms:modified xsi:type="dcterms:W3CDTF">2017-04-18T13:56:43Z</dcterms:modified>
</cp:coreProperties>
</file>