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7" r:id="rId2"/>
    <p:sldId id="285" r:id="rId3"/>
    <p:sldId id="286" r:id="rId4"/>
    <p:sldId id="288" r:id="rId5"/>
    <p:sldId id="258" r:id="rId6"/>
    <p:sldId id="284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63" r:id="rId15"/>
    <p:sldId id="264" r:id="rId16"/>
    <p:sldId id="265" r:id="rId17"/>
    <p:sldId id="290" r:id="rId18"/>
    <p:sldId id="266" r:id="rId19"/>
    <p:sldId id="267" r:id="rId20"/>
    <p:sldId id="268" r:id="rId21"/>
    <p:sldId id="269" r:id="rId22"/>
    <p:sldId id="28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9451-D551-4755-A21C-54AFCCE3468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072F2-686A-4E05-870B-D8B4F3787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01937D-7CF8-400C-9861-34760E9380EB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4CF693-D714-4296-8852-E96018B16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29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smtClean="0"/>
              <a:t>A New World Order</a:t>
            </a:r>
          </a:p>
          <a:p>
            <a:pPr eaLnBrk="1" hangingPunct="1"/>
            <a:r>
              <a:rPr lang="en-US" i="1" smtClean="0"/>
              <a:t>1989-2001</a:t>
            </a:r>
          </a:p>
        </p:txBody>
      </p:sp>
      <p:sp>
        <p:nvSpPr>
          <p:cNvPr id="14340" name="Footer Placeholder 3"/>
          <p:cNvSpPr txBox="1">
            <a:spLocks/>
          </p:cNvSpPr>
          <p:nvPr/>
        </p:nvSpPr>
        <p:spPr bwMode="auto">
          <a:xfrm>
            <a:off x="3276600" y="64770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Verdana" pitchFamily="-1" charset="0"/>
              </a:rPr>
              <a:t>© 2015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Gulf War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8077200" cy="5581650"/>
          </a:xfrm>
        </p:spPr>
        <p:txBody>
          <a:bodyPr/>
          <a:lstStyle/>
          <a:p>
            <a:r>
              <a:rPr lang="en-US" sz="2800" dirty="0"/>
              <a:t>Iraq occupied Kuwait in August 1990</a:t>
            </a:r>
          </a:p>
          <a:p>
            <a:r>
              <a:rPr lang="en-US" sz="2800" dirty="0"/>
              <a:t>Operation Desert Shield, U.S. forces protected Saudi Arabia, prepared for war with Iraq</a:t>
            </a:r>
          </a:p>
          <a:p>
            <a:r>
              <a:rPr lang="en-US" sz="2800" dirty="0"/>
              <a:t>Bush built international coalition supportive of repealing aggression, but not necessarily removing Saddam</a:t>
            </a:r>
          </a:p>
          <a:p>
            <a:r>
              <a:rPr lang="en-US" sz="2800" dirty="0"/>
              <a:t>January 1991: With Congressional and UN support, Operation Desert Storm launched, military force to drive Iraq from Kuwait</a:t>
            </a:r>
          </a:p>
          <a:p>
            <a:r>
              <a:rPr lang="en-US" sz="2800" dirty="0"/>
              <a:t>Operation successful in short term, but failure to remove Saddam led to future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Education, Legislation, and the Supreme Court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Clean Air Act</a:t>
            </a:r>
          </a:p>
          <a:p>
            <a:pPr eaLnBrk="1" hangingPunct="1"/>
            <a:r>
              <a:rPr lang="en-US" smtClean="0"/>
              <a:t>Americans with Disabilities Act (ADA)</a:t>
            </a:r>
          </a:p>
          <a:p>
            <a:pPr eaLnBrk="1" hangingPunct="1"/>
            <a:r>
              <a:rPr lang="en-US" smtClean="0"/>
              <a:t>Clarence Thomas, Supreme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Republicans at home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7772400" cy="558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Americans With Disabilities Act only real expansion of domestic policy</a:t>
            </a:r>
          </a:p>
          <a:p>
            <a:pPr>
              <a:lnSpc>
                <a:spcPct val="90000"/>
              </a:lnSpc>
            </a:pPr>
            <a:r>
              <a:rPr lang="en-US" sz="2800"/>
              <a:t>Collapsing Savings and Loan industry restructured and bailed out by government</a:t>
            </a:r>
          </a:p>
          <a:p>
            <a:pPr>
              <a:lnSpc>
                <a:spcPct val="90000"/>
              </a:lnSpc>
            </a:pPr>
            <a:r>
              <a:rPr lang="en-US" sz="2800"/>
              <a:t>Budget deficits soared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High expenses like Savings and Loan bailout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Economic recession increased deficit</a:t>
            </a:r>
          </a:p>
          <a:p>
            <a:pPr>
              <a:lnSpc>
                <a:spcPct val="90000"/>
              </a:lnSpc>
            </a:pPr>
            <a:r>
              <a:rPr lang="en-US" sz="2800"/>
              <a:t>Bush’s deficit reduction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2400"/>
              <a:t>Raised taxes, broke “no new taxes” campaign promise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2400"/>
              <a:t>Cut military expenditures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2400"/>
              <a:t>Didn’t work, national debt went to $1 trillion by end of Bush Presidency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Race: From Rodney King to O.J. Simpson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Rodney King</a:t>
            </a:r>
          </a:p>
          <a:p>
            <a:pPr eaLnBrk="1" hangingPunct="1"/>
            <a:r>
              <a:rPr lang="en-US" smtClean="0"/>
              <a:t>Los Angeles Riots</a:t>
            </a:r>
          </a:p>
          <a:p>
            <a:pPr eaLnBrk="1" hangingPunct="1"/>
            <a:r>
              <a:rPr lang="en-US" smtClean="0"/>
              <a:t>October 1995 – O.J. Simpson acquitted of murder charges</a:t>
            </a:r>
          </a:p>
        </p:txBody>
      </p:sp>
      <p:pic>
        <p:nvPicPr>
          <p:cNvPr id="93186" name="Picture 2" descr="http://bloximages.newyork1.vip.townnews.com/dallasweekly.com/content/tncms/assets/v3/editorial/6/b7/6b7545d8-7783-11e1-9d60-0019bb30f31a/4f70d4afc8d42.preview-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3048001"/>
            <a:ext cx="2857500" cy="1771651"/>
          </a:xfrm>
          <a:prstGeom prst="rect">
            <a:avLst/>
          </a:prstGeom>
          <a:noFill/>
        </p:spPr>
      </p:pic>
      <p:sp>
        <p:nvSpPr>
          <p:cNvPr id="93190" name="AutoShape 6" descr="Image result for rodney king riots los ang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AutoShape 8" descr="Image result for rodney king riots los ang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AutoShape 10" descr="Image result for rodney king riots los ang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196" name="Picture 12" descr="https://s-media-cache-ak0.pinimg.com/736x/cb/35/a7/cb35a77144eaaa913f010f54620fde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5029200"/>
            <a:ext cx="2590800" cy="1724854"/>
          </a:xfrm>
          <a:prstGeom prst="rect">
            <a:avLst/>
          </a:prstGeom>
          <a:noFill/>
        </p:spPr>
      </p:pic>
      <p:pic>
        <p:nvPicPr>
          <p:cNvPr id="93198" name="Picture 14" descr="http://users.humboldt.edu/ogayle/hist383/RodneyKingRiot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276601"/>
            <a:ext cx="2381250" cy="1705753"/>
          </a:xfrm>
          <a:prstGeom prst="rect">
            <a:avLst/>
          </a:prstGeom>
          <a:noFill/>
        </p:spPr>
      </p:pic>
      <p:pic>
        <p:nvPicPr>
          <p:cNvPr id="93200" name="Picture 16" descr="http://static.tvazteca.com/imagenes/2016/09/Polic-investiga-cuchillo-hallado-20234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5105400"/>
            <a:ext cx="3054928" cy="1600200"/>
          </a:xfrm>
          <a:prstGeom prst="rect">
            <a:avLst/>
          </a:prstGeom>
          <a:noFill/>
        </p:spPr>
      </p:pic>
      <p:pic>
        <p:nvPicPr>
          <p:cNvPr id="93202" name="Picture 18" descr="http://a.espncdn.com/i/magazine/new/simpson_verdict_reacti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1" y="3048000"/>
            <a:ext cx="2619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Economic Troubles and the Election of 1992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Bush’s greatest political failure was his inability to manage the U.S. economy </a:t>
            </a:r>
          </a:p>
          <a:p>
            <a:pPr eaLnBrk="1" hangingPunct="1"/>
            <a:r>
              <a:rPr lang="en-US" smtClean="0"/>
              <a:t>Despite pledge, Bush raised taxes</a:t>
            </a:r>
          </a:p>
          <a:p>
            <a:pPr eaLnBrk="1" hangingPunct="1"/>
            <a:r>
              <a:rPr lang="en-US" smtClean="0"/>
              <a:t>1992 – 3-way race: Bush, Clinton, and Perot</a:t>
            </a:r>
          </a:p>
          <a:p>
            <a:pPr eaLnBrk="1" hangingPunct="1"/>
            <a:r>
              <a:rPr lang="en-US" smtClean="0"/>
              <a:t>Clinton wins</a:t>
            </a:r>
          </a:p>
        </p:txBody>
      </p:sp>
      <p:pic>
        <p:nvPicPr>
          <p:cNvPr id="92166" name="Picture 6" descr="http://www.granitegrok.com/pix/ross%20pe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1"/>
            <a:ext cx="1905000" cy="2200275"/>
          </a:xfrm>
          <a:prstGeom prst="rect">
            <a:avLst/>
          </a:prstGeom>
          <a:noFill/>
        </p:spPr>
      </p:pic>
      <p:pic>
        <p:nvPicPr>
          <p:cNvPr id="92170" name="Picture 10" descr="https://s-media-cache-ak0.pinimg.com/236x/e8/11/6d/e8116d53b6942dadee23d340d06d074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86201"/>
            <a:ext cx="1828800" cy="1908313"/>
          </a:xfrm>
          <a:prstGeom prst="rect">
            <a:avLst/>
          </a:prstGeom>
          <a:noFill/>
        </p:spPr>
      </p:pic>
      <p:pic>
        <p:nvPicPr>
          <p:cNvPr id="92172" name="Picture 12" descr="http://www.wbdaily.com/wp-content/uploads/2015/06/Clinton-Gore-butt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1752600" cy="1937084"/>
          </a:xfrm>
          <a:prstGeom prst="rect">
            <a:avLst/>
          </a:prstGeom>
          <a:noFill/>
        </p:spPr>
      </p:pic>
      <p:pic>
        <p:nvPicPr>
          <p:cNvPr id="92174" name="Picture 14" descr="http://thumbs.ebaystatic.com/images/g/HicAAOSw-ndTmMyi/s-l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3810001"/>
            <a:ext cx="191452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Clinton Presidency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Clinton came in with high hopes</a:t>
            </a:r>
          </a:p>
          <a:p>
            <a:pPr eaLnBrk="1" hangingPunct="1"/>
            <a:r>
              <a:rPr lang="en-US" dirty="0" smtClean="0"/>
              <a:t>First baby boomer president</a:t>
            </a:r>
          </a:p>
          <a:p>
            <a:pPr eaLnBrk="1" hangingPunct="1"/>
            <a:r>
              <a:rPr lang="en-US" dirty="0" smtClean="0"/>
              <a:t>Clinton did cut the federal deficit, dramatically</a:t>
            </a:r>
          </a:p>
          <a:p>
            <a:pPr eaLnBrk="1" hangingPunct="1"/>
            <a:r>
              <a:rPr lang="en-US" dirty="0" smtClean="0"/>
              <a:t>Success on other fronts, however, was more elusive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history.com/s3static/video-thumbnails/AETN-History_Prod/85/336/History_Speeches_2050_FBI_Strikes_Waco_TX_SF_still_624x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38" y="4419600"/>
            <a:ext cx="3810000" cy="2149232"/>
          </a:xfrm>
          <a:prstGeom prst="rect">
            <a:avLst/>
          </a:prstGeom>
          <a:noFill/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Early Clinton Agenda: It’s Still—Mostly—The Economy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Lady, Hillary Clinton, was charged with redesigning the nation’s health care policy</a:t>
            </a:r>
          </a:p>
          <a:p>
            <a:pPr eaLnBrk="1" hangingPunct="1"/>
            <a:r>
              <a:rPr lang="en-US" dirty="0" smtClean="0"/>
              <a:t>It failed</a:t>
            </a:r>
          </a:p>
          <a:p>
            <a:pPr eaLnBrk="1" hangingPunct="1"/>
            <a:r>
              <a:rPr lang="en-US" dirty="0" smtClean="0"/>
              <a:t>David Koresh, Waco, Texas  	March 1993</a:t>
            </a:r>
          </a:p>
          <a:p>
            <a:pPr eaLnBrk="1" hangingPunct="1"/>
            <a:r>
              <a:rPr lang="en-US" dirty="0" smtClean="0"/>
              <a:t>Family and Medical Leave Act  </a:t>
            </a:r>
          </a:p>
          <a:p>
            <a:pPr eaLnBrk="1" hangingPunct="1"/>
            <a:r>
              <a:rPr lang="en-US" dirty="0" smtClean="0"/>
              <a:t>Balance the federal budget and lower the federal debt</a:t>
            </a:r>
          </a:p>
        </p:txBody>
      </p:sp>
      <p:pic>
        <p:nvPicPr>
          <p:cNvPr id="16386" name="Picture 2" descr="http://media4.s-nbcnews.com/j/msnbc/Components/Photos/060509/060509_clinton_healthcare_hmed_9a.grid-6x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788920" cy="2425148"/>
          </a:xfrm>
          <a:prstGeom prst="rect">
            <a:avLst/>
          </a:prstGeom>
          <a:noFill/>
        </p:spPr>
      </p:pic>
      <p:pic>
        <p:nvPicPr>
          <p:cNvPr id="16388" name="Picture 4" descr="https://s-media-cache-ak0.pinimg.com/736x/a2/d0/38/a2d038079cae205f1b472de9b2351f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400" y="1972247"/>
            <a:ext cx="2508238" cy="330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 Mid Term elections – Republican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772400" cy="4937760"/>
          </a:xfrm>
        </p:spPr>
        <p:txBody>
          <a:bodyPr/>
          <a:lstStyle/>
          <a:p>
            <a:r>
              <a:rPr lang="en-US" dirty="0" smtClean="0"/>
              <a:t>Newt Gingrich crafts a national strategy for Republicans running for congress in the mid-terms.</a:t>
            </a:r>
          </a:p>
          <a:p>
            <a:pPr lvl="2"/>
            <a:r>
              <a:rPr lang="en-US" dirty="0" smtClean="0"/>
              <a:t>The Contract with America – a list of proposed bills that Republicans would bring to a vote</a:t>
            </a:r>
          </a:p>
          <a:p>
            <a:pPr lvl="2"/>
            <a:r>
              <a:rPr lang="en-US" dirty="0" smtClean="0"/>
              <a:t>Included </a:t>
            </a:r>
            <a:r>
              <a:rPr lang="en-US" dirty="0"/>
              <a:t>term limits for congress</a:t>
            </a:r>
          </a:p>
          <a:p>
            <a:pPr lvl="2"/>
            <a:r>
              <a:rPr lang="en-US" dirty="0"/>
              <a:t>Tax cuts for families and small businesses</a:t>
            </a:r>
          </a:p>
          <a:p>
            <a:pPr lvl="2"/>
            <a:r>
              <a:rPr lang="en-US" dirty="0"/>
              <a:t>A balanced budget amendment</a:t>
            </a:r>
          </a:p>
          <a:p>
            <a:pPr lvl="2"/>
            <a:r>
              <a:rPr lang="en-US" dirty="0"/>
              <a:t>Legal reform </a:t>
            </a:r>
            <a:endParaRPr lang="en-US" dirty="0" smtClean="0"/>
          </a:p>
          <a:p>
            <a:pPr lvl="1"/>
            <a:r>
              <a:rPr lang="en-US" dirty="0" smtClean="0"/>
              <a:t>Republicans will win both houses with many first time members in the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133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“The Era of Big Government Is Over”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several months of budget battles, Congress passed a budget that included cuts in social programs</a:t>
            </a:r>
          </a:p>
          <a:p>
            <a:pPr eaLnBrk="1" hangingPunct="1"/>
            <a:r>
              <a:rPr lang="en-US" smtClean="0"/>
              <a:t>Clinton vetoed the budget </a:t>
            </a:r>
          </a:p>
          <a:p>
            <a:pPr eaLnBrk="1" hangingPunct="1"/>
            <a:r>
              <a:rPr lang="en-US" smtClean="0"/>
              <a:t>Clinton signed the Defense of Marriage Act</a:t>
            </a:r>
          </a:p>
        </p:txBody>
      </p:sp>
      <p:pic>
        <p:nvPicPr>
          <p:cNvPr id="15362" name="Picture 2" descr="http://www.pewresearch.org/files/2013/09/FT_13.09.26_GovShutdown_64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6990079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Small Wars and Dangerous Terrorists — Clinton’s Foreign Policy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0574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Somalia</a:t>
            </a:r>
          </a:p>
          <a:p>
            <a:pPr eaLnBrk="1" hangingPunct="1"/>
            <a:r>
              <a:rPr lang="en-US" dirty="0" smtClean="0"/>
              <a:t>Haiti</a:t>
            </a:r>
          </a:p>
          <a:p>
            <a:pPr eaLnBrk="1" hangingPunct="1"/>
            <a:r>
              <a:rPr lang="en-US" dirty="0" smtClean="0"/>
              <a:t>Yugoslavia fell apart</a:t>
            </a:r>
          </a:p>
          <a:p>
            <a:pPr eaLnBrk="1" hangingPunct="1"/>
            <a:r>
              <a:rPr lang="en-US" dirty="0" smtClean="0"/>
              <a:t>Clinton ordered the bombing of Serbian positions</a:t>
            </a:r>
          </a:p>
          <a:p>
            <a:pPr eaLnBrk="1" hangingPunct="1"/>
            <a:r>
              <a:rPr lang="en-US" dirty="0" smtClean="0"/>
              <a:t>Dayton Peace Accords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</a:rPr>
              <a:t>© 2015  Pearson Education, Inc. All rights reserved.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Culture Wars — The Christian Coalition and other Critics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686800" cy="49377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Religious Right was made up of people who were increasingly angry at many of the cultural trends of the 1980s and 1990s.</a:t>
            </a:r>
          </a:p>
          <a:p>
            <a:pPr eaLnBrk="1" hangingPunct="1"/>
            <a:r>
              <a:rPr lang="en-US" altLang="en-US" dirty="0" smtClean="0"/>
              <a:t>Pat Robertson</a:t>
            </a:r>
          </a:p>
          <a:p>
            <a:pPr eaLnBrk="1" hangingPunct="1"/>
            <a:r>
              <a:rPr lang="en-US" altLang="en-US" dirty="0" smtClean="0"/>
              <a:t>Ralph Reed - Christian Coalition </a:t>
            </a:r>
          </a:p>
          <a:p>
            <a:pPr eaLnBrk="1" hangingPunct="1"/>
            <a:r>
              <a:rPr lang="en-US" altLang="en-US" dirty="0" smtClean="0"/>
              <a:t>Americans were becoming individualistic and consumption-oriented and were losing their ability to work together.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641600"/>
            <a:ext cx="2438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Yugoslavia Comes Apart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29-2, Yugoslavia Comes Apart</a:t>
            </a:r>
          </a:p>
        </p:txBody>
      </p:sp>
      <p:pic>
        <p:nvPicPr>
          <p:cNvPr id="25605" name="Picture 4" descr="ASSET455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2000" y="762000"/>
            <a:ext cx="553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Terrorism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/>
              <a:t>Domestic Terrorism</a:t>
            </a:r>
          </a:p>
          <a:p>
            <a:pPr lvl="1"/>
            <a:r>
              <a:rPr lang="en-US" dirty="0" smtClean="0"/>
              <a:t>April 19, 1995 – Oklahoma City blast</a:t>
            </a:r>
          </a:p>
          <a:p>
            <a:pPr lvl="1"/>
            <a:r>
              <a:rPr lang="en-US" dirty="0" smtClean="0"/>
              <a:t>Columbine, Colorado</a:t>
            </a:r>
          </a:p>
          <a:p>
            <a:pPr marL="274320" lvl="1" indent="0">
              <a:buNone/>
            </a:pPr>
            <a:r>
              <a:rPr lang="en-US" dirty="0" smtClean="0"/>
              <a:t>Foreign Terrorism</a:t>
            </a:r>
          </a:p>
          <a:p>
            <a:pPr lvl="1"/>
            <a:r>
              <a:rPr lang="en-US" dirty="0" smtClean="0"/>
              <a:t>Terrorists bombed the World Trade Center in 1993</a:t>
            </a:r>
          </a:p>
          <a:p>
            <a:pPr lvl="1"/>
            <a:r>
              <a:rPr lang="en-US" dirty="0" smtClean="0"/>
              <a:t>Bombing of USS Cole  2000</a:t>
            </a:r>
          </a:p>
          <a:p>
            <a:pPr lvl="1"/>
            <a:r>
              <a:rPr lang="en-US" dirty="0" smtClean="0"/>
              <a:t>Terrorists were trained by al-Qaeda, their leader was a rich Saudi, Osama bin Laden</a:t>
            </a:r>
          </a:p>
        </p:txBody>
      </p:sp>
      <p:pic>
        <p:nvPicPr>
          <p:cNvPr id="12290" name="Picture 2" descr="http://media.salon.com/2001/04/the_patri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837" y="4340366"/>
            <a:ext cx="2247744" cy="2155686"/>
          </a:xfrm>
          <a:prstGeom prst="rect">
            <a:avLst/>
          </a:prstGeom>
          <a:noFill/>
        </p:spPr>
      </p:pic>
      <p:pic>
        <p:nvPicPr>
          <p:cNvPr id="12292" name="Picture 4" descr="http://linapps.s3.amazonaws.com/linapps/photomojo/ksn.com/photos/2015/04/g18934-oklahoma-city-bombing-20-years-later/340762-75b3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62" y="4340366"/>
            <a:ext cx="2750380" cy="2133915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xQTEhUUExQWFhQXFxgYGBgXGBcYGBcXGBgYFxgXGhUYHCggGBwlHRcXITEhJSkrLi4uFx8zODMsNygtLiwBCgoKDg0OGhAQFywcHBwsLCwsLCwsLCwsLCwsLCwsLCwsLCwsOCwsLCwsLCw3NywsKyw3KywrKywrLCwrKywrK//AABEIAOEA4QMBIgACEQEDEQH/xAAcAAABBQEBAQAAAAAAAAAAAAAFAAIDBAYBBwj/xABKEAABAwIEAwQHAwkECAcAAAABAAIRAyEEEjFBBVFhBnGBkRMiMqGxwfAjUtEHFDNCYnKC4fEVNJKyJENTg6KzwtI1VGNzdJPT/8QAGQEAAwEBAQAAAAAAAAAAAAAAAAECAwQF/8QAIhEAAgICAwADAQEBAAAAAAAAAAECEQMxEiFBBBNRMhQi/9oADAMBAAIRAxEAPwDRxf62SLfBPDdROtu664XSS7noOmy8M7hr2rk/guubrcxa21uS5UNwevlZAETgZMcvOOin3+u9MgmdpGu8c1KWQbTt4/igBVQO75lQvtY7FXKeDfUMUxMbzAHiUbwfZkE5qzsx+6NPE6laRxSlomU4ozdMkmACSdgJPkEVwnZ+q/2vUHm7/Dt4la7D4drBDGho5AQpcq6o/GS2zF5m9AKjwCkPabmMaud8m2CkPBKMezHcT80ZhcC1WKK8M+bAtXg1ONB5CR4hC8RwoD2YnrPzK1jlWqsDh/RS4RfhSk0Ydph2WpmbYmwEE9CnOc0D2hPLSxMa8wtFxDAAi7R4arNYjAOaYBJHIqHij+Fqb/SWqwtjMCJEid+4prRzVYPgiBAG2o62KWErBhDHE6+q42t90nfVc+TFXaNYzvZdj3e9Ip7qZNxMBObosGi7I2j3pwG0XTwwcrrjSkMblT4XSF1ADXBdLf5J+8ps7IA5EJ7QY5/gngKRqlsBno+5dUspJCAxdlkiBIgT5aJjm2HID6spXWvyHvK4W7laiGOF02lTkynhuncpWfI/ggDjWQfBSUsOaj8rbzr8PBcJ5rScEwuRgcRDnX8NgtMUObInKkW+GcPbSbAkmZJ6lX1G16lXpRVKkc12NC6kkqASSS4UCaOEKF1FWIUbvFQxg7F0fFCsQwHmEcridvOENxFAnRvvAUgAMVSM2OvT4qlVadxKMYkEbD/EELxNadoPf80vSkVP7YqU7Me7L903Cr4Hj325zwGP32a7Y9Nwq2NxDgfZlBcdWzaWPL5EKMkVJUax2ekZUiLafzQjsnxD0tCD7VP1Hd2rfd8EWD5npzXA1To2sU6LoC4BcJwCkZxw5JU2rpYfop4CVgOaLJ7E3IntCkR1JdldQAGazcpxTiLpjzPctRHBsPeutck5usJzh8PBAEmGbL2h2593Jaqm/msthSA5s9ZPgj/p2tAJJE9Ice5q6/j6Zjl2FqTrfQUjT4obReXey5rJ5jM8+Lv5q43D2u5x7zH+WAuxGBOSuB45hNZRA2HxTxbRMYpSXHVABJ08lAapPs38co89SgRPmUT67Rcn3FRmg461COjAB7zJVeph6e4zH9olx8rqWMZiOL0Rb0lOeRcAhtbiQNmmmZ/9Rv4Ig+kNmgD90x8kPr4amdSzxAUsCjULjPqgno9v4Kjii4D9Czxf+AVnEYOhu+l7vkheKwVCLOZ4B3/akUgfxDG1IILaQ1GknzJWbxVRzrEA+DbdxCN4zC09A6nP7p/BB8VghNsnhb3qZGkdlnstjMleLgPGU8jF2nwXoMSPGV592bwp/OKeYwJm5BMjTvlehsaRsN1x5/6N0cbrpt810RvsuC0zyhdzBYAx0pzZ6KIldDpKloCceCe0KMNkKZmiQCjqkpI6pIAC5b6LhHcpGMvO6T7+H1C1ERPZJb068+m6cPgnuuuAE3QAri/vRjBvaxocQxsgEvcfWdz1kwhThaNlNg3hpLiJggNHMiI7gJJ8VvglUqM8q6NFTxMjMdPrmFx3FGiwueQQmpUJF7k/VgsJ2r7Uhjvzai77R05nD9Rosb7uJsAu22YxhydHoeP7UUaP6V4a7UMb673DeGNBKzuM7bYh8jD0GUxs+s4uP/1Mt5vCw2EAaZ3OpJkuPMk3KMNft9dFzSzvw9DH8OK7fYQPHsYfarMJ5ii3Xpmc6E2pxrFnXFVB3NpD/oVcDTmmPYBqs3ln+m/0414TP4rXi+IqO/eyn3Qh2O7VYtohtRgHVn/a4KSobLP8VA+ghZJXsp4IVomqduMWNWYZ3Usrf/sp+GflBqVHZKjaNN2g1a13TO4Oynvss1iYyrP4sRPL61XXB3s5cuCK0j2N3Gqn69Go2BJipTiOYLaVwo6fEGvGYXG2WqHfgvHcHx/EULUqz2t+7MtH8J+SI8O7UOmKgaCTdwAg31ymy04nF0mej4jGA2ysaBu6pfyQvE8QbcNpg/tT8AqmG41LczchGlreMbJYp+aCWwHab+9Q4lEmCxBNRpswZh6zdWidV6hmsvJabRII2uvT6NfO0OgjM0G+0rj+Rs2iTZpunSow4AAJwcuYofMp+aDZQ511jUmwLbX6KZhVZtlM07KRE2Tqkol1AFAE+tteAOQXS3ouwZ+vNOIstbEQl3musPQnlCXwCkb46JMBhkazP1suixBItvzgj42AUuhUmGdlcHETHPmrxyqSJl2gR2l4jUDIA9G1wdvDjAk5js0AFxHKOa8R4RjC/EEkzIt03Wz/ACw4p7q5GZ4aGAAF0gekjMG8pAE9ywfBSG1WHSxDu/X67l6df8sjG6kj0XB4fNB1CO4bCb2Xnj+1Ve5pUjkFm225k9VLR/KBWbZ1H/CXA+8Lj+iR6P8Aojo9I9ER3qGpSkx/RZjhXa8VSJBaeRRSpxlrSSY096ycWujVNPtFyvRgFBOIYfeQFn+L9tXjM2k3f2jssvUxtes71qh8TAW8MEn2+jGfyOLpdmpxjWjUhAMdSF1CMAR/rhPKf5qtXpvafazLeMKM55W9opYilyUDbogbhUntgreLOHJGnZIyqWG3itf2T4r6Vv5u/ecp66jxHzWKd00RHhDiyowixBlEkTDs9C4Pgy7ENpu+9fuFzZekM7u4chyhAuzAb6N74GYujNFyMoMeaNSvKzyuVfh0xXQ4vHyXMwTMt10QsShweJU1N+t4UDQLJ5CTQFlpUzXFVaTN/oKw11vFSInlJNk8wkgLIHjl0TSNlI5vO8lNdr4LUQ0CE9okT4JEJ7VIDSLroTg3dcI6IAwf5TMCX0i8BpIe0aXLcrgfHReVYYOfUY3STE87GLfWq+i6+Ga8Fj2hwOx+PReMdo6DKVcvYIDKsXOzTrp1I1/VXoYc1qiOPaZHxjirqQbTYIkRpbyQamypUqikS4VjUyZb2ETmnl0jqthjOFioQ6LjRRVhUboH5gImRMDbNrHinDKqo6pYpS0wE3h9em/Y5XRMg31gbzHRabimEBoCoBdzQSesKlg+HvJzui2kazznmjfGwWYVoG7SFnOVtHRihSPMMhe6NBeVew3B4a19jUDgfRvByubexMiTpaymwmGujtHAz7ByncatnnEiFt9lGH+flsAVuDBtEEv+0JMgXaBsLobg2HQyRK2L+Cvf7TrH7o/mpKfBBTGiX2oPop9GWxOCytnRBq7LrUccIHvWeZTzWmNAtcbs5/kJaKI2RrhdM5221tPdcqgKFxyHL6utThKDclKD60tiNZcbiFWSVGWOJ6fwBgbh6YEy4Zj3u1+SIByq4dmRjWzo0DyAUoK8iTuTZ0UTApZrqIJzDIP171IUTtcnscqzkqJteJ9yQy62uNJvyU4NvehtWdRrG6fRqFgIMutI/BIYRzBJDvzt3+zd7l1AgmW3XHJzr+PLkmuF73gK7MkcGnJOaPJNaOac23kkxjwPruTXAJzVxyAOEbfXivLO3vBj6V72+y64AvBA9a09SvUnibfRWW7evyU2VGMBIMOMAnLl2nQzC2wyakJmf7LYttSg0m9gD3gAHVEXYcONgI2n4wsDwLiQZXLASKZfIB2nUea3mNxeRkjv+avJDjI78Mk4keJyh4YDfUhP7TU/9GZ3H4lDOBYcvBrO9pznQD+q0EgD4lEe0dacOy3rAuA7lK6lR0HnNLFhjjmmxW6wNJlVgykTYys0MAxmZzrkgWKpcD4mWVHNa6A3bUETz2W8o8l14ZKfB0zeU8OWm5t8EM45jcoix9yufnYc2Z71k+PY0hpBWeOLbHlkkrAPFsVmKFUahDpCdiK07quw3XoQjR5GSfJham8GAR1vG+1lvOxVOn6VudrS6DkJGhF7dYXn9Bs5j+yFr+E1y30bwdHB3wCyzq4lwPTnAarsiT3qGdud/BdBXlGw/Uz9Ep7NTyJUWbUGyTT5IAlDb3Sa/VQl0lIPSY0W2c9Pmp2v81QYYCsUnjxSAuSei4ovSdQkgQRbpqmRYnuTp1gJOpibbKzM4R1SlOeN1Ht9bpAOldK5H1zXXIAcRus/2uoOdRdlElskbaAn2p5geSOMKo8dg0iHEhumsTNgDzknRVB0wPA+KyH+kBbqfZkRfdpuFo/7UzUJnRoJPcOXNC+0mHaHlrZIa0tkk2dqWt6XEBUOC1wQ+m+wc0geK9Nx5pMeObiy/wAP7W1aZGXKWCBlI1HQ7FXeL9tswADSC20EacxIWbw2CeQ5vrWMHKAfcpaOBoAn0medh7N/EJvHj2VCebwp4riVWu65tyEgKrRsZDoM/V0Qr06WeKbTHIHMSnnhbiJLQxusuifLmtLS6MpY8l23Zd4RxszkcdfqFX41XkkeYQj0MOETrYqbH1Mxza89jbmlwV2H2vhTKTrrjSk/mutb/RaHKEcGLH91arhw+yas3gKfqHn8ytNwsSxYZDpiejYR32bD+y34BSOfbrFlXwzpps5ZW/AKRz7dV5T2dCHVKugF3brucR7vBMpmO9IuSGSpgffePwXA4yuQkwLLNlIH+UKFJr4SAtykq3pSkgDRCDdJyjpMibm5m506J5VMxOF0yEz6/BOhMI8dUAjofJibj3pzx3ptI6QAPrdd3QOhrRdRcSoEtbFyL+V/x9ye2SRYmeSLUcHaXiLLSGOUtEuSjs8J7U8PY2q5t2kEFwdpefqw1WKxRyuhtgAR77klfQfamgyowtytcGA6zNyJHjovBu0OHLKhadpEAzoeff8ABepjXRg5W7JODY0scTqSZWsw/EsM4TVcNOUme4rA4GvDoO4jqnYnWCAO7l8yiWNSZ1Yfkyxro2OI43habYpgZ+cACYF+esrL43iJqO3jruqfoRdxmI21jnexXI3bp1HuhCxqIZPlTyb6JqlIhpNlRDtZKt4vFZmxEFDVcUcuWSvoklOdbp80xpsntOiozXYU4Y4er3/JbDglGW6ag/Cyx/DWW7te+IXoXZ+l7PgsZnQn0aLAGaVOPuhTPBknYALO4fGVaTfVPqtc5sEaQT/NXaHFi8QW+R+S82eNpnQmEah63Kc4xf6hQU3jWEnmyzpj5ImYbXUrSqrTN0+m5Khlgv8AGLpOq737lWqPA3U9KoIEaIoCzn6pKHMkigDjcb1Buk/HTAEcvaUdPDsMkG2ncdFC7AUzo4e5aUjEu0cR6oLgAelwpqrhYcxbruh39nkmxnb65Irw/gQ9p+2wkDxJ+CqOJy0JySI6ZnS8q7h+GFxk2CKYbBtaLAR3JuFq5qp5NFguiHx4+mMsjZGcLk0Xa9X1Y57q889JKocUoOIkR01+IXTxS6M2zA1XzVqUyDF52lpGgcT6pPPovHu1WEyVIDmuECXiwcbzANwLjxXq3HMQ5mJBEWiSNJ1AM9WrzntYWZQRd+bI46i0/rb6Ebaaaq4DMW4wd1fa06mLHfTePmq9OmCb/XO6u13zb2RqdpI690gKxIjL4pgDc2PI/wBB71HnhsnXLEaajX3JN9ZovAnSDrvB5wUm2218bEwProgdkGJAk5fZ+oVZwRFtP1XyLfqm0zMTcX8wqNU36JkMjUsWUSlJskCDXBWZmnuMd8Bel9m6Mhttvf8AQXnHZR+vSPK7T/mHkvU+ztGABu0rKWzZPoixmG+0rMNg4tqDoHa+RlRYSi5s2EAkGBoZgz06rQY/DRUp1HCW+ux9tpDh5BxP8JTq1DK8RebGdHWmD+82fFqycbK5Aykwl7W87+HJF6uAGoHkqHohTc1zf0TjA/Yduwn4LS0qAIkKa8FyAh4VFxoe+VD+ZRob9VpqdM6Hw+SrigATOqiWFMf2tGWrYdwBJbYbi6fReIV3jOHLadQgH2ToPqe5dHAHOotqM3aCR4e5YywPw3hlXpV9KOiSp/wn3rqy4S/DTlH9NeXBzi2xaQMx/ak6HeAPOEN4Hw2s0kGzAbEwetgNfGEeweGzgSJANhpPUovTowNF1YsLfbOSeSuihQEWzBvzRahWDgBMkdFTxbPugF/KYAHMwh1J+Z0Ey8aWyjuDQutRSRi3YcrFxsIA5k38AqNAZasFxvyDR7xKI1D6oKCcQMODhOuqGI0YGyhxbJaRG2ydh6oc0OG4UhTA8c7W+rVd4QJjmdfFYDtfTyuaAfVu8DlmDQ9x/igX68yvUfym4f0dVr9nD5j8V5/24wQdTY9jRllocP1y5zTGU7ssJEm8GycdjMHSb6wbFzIPdupcQfVBiOnQSCY8VysXNcQLX10iDHhoo8Q6SL6ADeYud9VoMZTPrRsN/n9cla0gCCb+QBJgc9bqiDB7z/RTVCdSbwY5WOgQIf6WW20gjzPLZU6gt9fFS0qmWeREFQv16IExrWypXCAmMRLDYQG522121lIcVZZ7JmK4adHgj3WXsvZxvszuIPeLfh5rx7AMyVab/uuB8N17RwRvlr4HX5LKXbLkqQb4nThrXG7Q5uaeXrN97XuHkh9CiZNJxgt9VrujSXUn98SPBaSnTDg5jhIIg93NCm4I5sh/SMuw/fZy7/mpom+iHFYIAZyPsqkCs3em7aoO479VJwYGm/0NS5F2un2mHR3fzReiQ0AuH2b5BnQO3kctZCAdqKBwzWPbMMdmpmb5DGekTvFiOjUnH0EzTnDgAaKhiafrADyRLD181BrxoRPmgXDq3pqx+6JTAmd7UGVN2WqQ6rQdow+r+6bt91vBO4nQiCBpou8KwwOKNSSCaIEcy10yfApxC+gn/ZtL7o8v5JK/6A/e9w/BJa8SLZWoMaNNlYBF1C0Q6DoRZPqNIuNR70UMgrsseepIugFaqM/XnuDzC04cHXFiNR9fFCsdw3NLmEBw22UtDRa4bXc9sOgjnv4qDF0rGyEcPxj6dQtcIPLn3LQV7wRoRy+aliKvA8TE0/EfgjSzOKGWo138loqDw5oPMJoDCflepTh2vAu0/XwWD41RFTBU3BtwM2upA/V6+z3r078plHNgnd4WP7LYX02GazLmIG2sgCIMiN0XTK8PHOLUIeI+6O4iNRyuSI2Q9zJH1y/qvQu1nAvQ0wQMwOYeqCRlk5SL/Z3y2NzfVY7EYEwDIuYN7zMX5XWqYwdUu6df5BNaCPqyu0cE4mY0/qnYjAuAmLb/AIxyQKgauin0Vl+HMbC4HcrmAwYcfWMN56zp6vvSHRUweDlwmdVofQNbTtAnqFFVwdhAidGnaQnYXhQBzECVDNEkjtV7GASczvut+Z2XpnYXGGpSYXD12eq8DusfEEHzXn9PA5n6brVdjpp46oP9W6kwO/ek5D4S7zSJl2esYejbqLd4i0dVJi8EXgFpio0yxx25tPMFWMAyWg7/AIK65nL+qK/DGwXAewkiBbO37rvvd2negXaH18NVpO2zBp5OaJA7iDI6TyWqq0/1m+0BBH3hyPWNFlO0pyAgXp1WEsP7TIIaesFw7u5JropbKPZriubBNE3aMsdwUnYV8ufI3WW7L1fsqg5uP1K0HYaoBVcOaiJclVm34rTBahmBfFaiermnxaT/ANKN4tgLCs7w4F1emB+q8k9wa4fMLT0g1sdUlyUlr2SVq4JbI1F/JOa+yVJ91G4RI8VIDq1Oeh2IUVOrJymA8acnDopqVSRZMr0g4QfAjUdUDMt2up1M9Oo0Q1sh4m45OHMBEezfEPSMex0ZmQfA7jorprz9nWAzRZ2zv59EHq4T83rCtTu2C17f2DqR3awpaH4EuKUwWWMqTgOIkZdVea5tSnYyCLXWdwdU06pHVS+hIu9uGThHd4WY/J7R9UX00/qtT2tM4V3WED7C0IBOkJPY/A72g4YKlMtgesDNpkRcRueq8F43wd9I+jc0tBzdYcwyW/tbx0X0lVaCIN15v2w4DmloDTBkTv0d17ldhFnntDBseMpaMxAgRq0yQ8cvmojgDkcXQ2QMu4gmJ6LVcJ4W5tIAR6rni8izbtboYEOnyUfFcNUbRzNEQ0TuQBqNN+mkJ2VZ5njcPBmZhxtcWa6J0vZG+D8KBaM0AC/OZ0Pu3XMHw/01cA2bqBzN7u3khb3+ysjSMohwbGmgm3PZJsq6MtTwMvAi2b5KWtg4/ojj8IA4QCLjyTuIYVILKPCeHTBjkjXD8BeqRqXAH+BtveUQ4TgfUai/AsB7bo1qOI8IEebUEuRpOBg+jbm1gT3xB94RBCeD1SKlamdGOaB/FTDj7580WVR0ZsE8ermi0VW6SA/uJs7wNvFZ/jB9Lh8QzenlxFONgZzAeOb/ABLYYyg2oxzHD1XAg+KxfAqkjE03e2yi6l/hNQ/gpl0xoxfZZ803nmSUd7JOjEeCynZKrII1sCtDwCtlxMaafBQjaR6pVuw9yzvZ5k4hx5Nf73NCOMqTTPcgHZp84p4G1NxP8VQAf5StFsyRroXFyUloQUcM+RO4KsVtjtcFCOGVfWcN5Rqo2WqSgbWeWOPIqzSqghRYtmZqH06+TVDBdhLF4YPblcO47g8whAquY7JVvOjtnfzRulUDhKrcQwwe0gju6HmChhYIwuO/NXZXXpOdAP3SdPAm3QqTtBTyPbUGh5INxOqSx1J+twDzlEOD4g4jhtF7vbALXH9pktPwWbKaovccqZsICN0zsdRinN7puOb/AKJRHMD33+aK8Eo5WRtAQl2T4ESs7x6lJGu4+uS0TnIVxSnmBt8E2CQE4Lhx9o0jZlQd7SWu8bNVTtlgiykXD+ZJ67ohwl0VWzvLD3OE/FoTu27v9F6kj5p+FLZ5p2Q4Y413VA05ADBIAaIM7ix5RzXoFXDh1MECJvcX+tFDgKPocGHHUgFFMLSmlS5ljSZ6idUhyYBrYG7ZGhH171W4rhohaSrSktG+vvQztDh/ZN0UKy5wjDfZtPSyMdn6YyGfvv8A8xKq8Mb9i09EQ4eMlIH+L/iM/FMTGcPrN9JiABBbUbmO5LhPubARYKlhsHFSu7/aFvkGBqs4c+qOYsfCyaJY6oJC8s45xI4Z+LdN3MMDm8jJC9Sq6Ec9F5T2zwBfWY55ytzOzdesb7+amY4bM52KpS43kAAIoT6PFt6hT8OxLGuYaTCAXFpEXcBebLvapoDqdVswI8jffuUG22eh0n/Za7Kh2Mp/a4qobesymO5rMx/4nlN4XjM9AGdgpuxRzCvH/mKnugfJWjN+mnsupZUloZ0ZzBfpitGxJJIbKNT2fFAeI6lJJJjiFeDewr1XRJJNiMJ2l9v65hXuwv8A4b/va/8AzHJJLN7NHoK4/wDQUP3Wf5QjmE9hvcPgkkmtkPR2rsqWJSSQwAVL9K3/ANxnxCXbn+7s/ePxXEk/CvSHif8Ac2fuj5IpQ/RUf3Gf5QkkkgY0+2P3G/FVeP8Ay+SSSYi/wj9A3uVtv6H/AHbviEkkA9hJmnl8FFh9HfvFJJNEHK+rP3h81gPyg/M/FJJTMqGwR2O9tn7z/iudp/7p/vH/APMKSSg1X9B/st/dW9yJ/k+9jEf/ACa3+cpJK4kM1qSSS1J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xQTEhUUExQWFhQXFxgYGBgXGBcYGBcXGBgYFxgXGhUYHCggGBwlHRcXITEhJSkrLi4uFx8zODMsNygtLiwBCgoKDg0OGhAQFywcHBwsLCwsLCwsLCwsLCwsLCwsLCwsLCwsOCwsLCwsLCw3NywsKyw3KywrKywrLCwrKywrK//AABEIAOEA4QMBIgACEQEDEQH/xAAcAAABBQEBAQAAAAAAAAAAAAAFAAIDBAYBBwj/xABKEAABAwIEAwQHAwkECAcAAAABAAIRAyEEEjFBBVFhBnGBkRMiMqGxwfAjUtEHFDNCYnKC4fEVNJKyJENTg6KzwtI1VGNzdJPT/8QAGQEAAwEBAQAAAAAAAAAAAAAAAAECAwQF/8QAIhEAAgICAwADAQEBAAAAAAAAAAECEQMxEiFBBBNRMhQi/9oADAMBAAIRAxEAPwDRxf62SLfBPDdROtu664XSS7noOmy8M7hr2rk/guubrcxa21uS5UNwevlZAETgZMcvOOin3+u9MgmdpGu8c1KWQbTt4/igBVQO75lQvtY7FXKeDfUMUxMbzAHiUbwfZkE5qzsx+6NPE6laRxSlomU4ozdMkmACSdgJPkEVwnZ+q/2vUHm7/Dt4la7D4drBDGho5AQpcq6o/GS2zF5m9AKjwCkPabmMaud8m2CkPBKMezHcT80ZhcC1WKK8M+bAtXg1ONB5CR4hC8RwoD2YnrPzK1jlWqsDh/RS4RfhSk0Ydph2WpmbYmwEE9CnOc0D2hPLSxMa8wtFxDAAi7R4arNYjAOaYBJHIqHij+Fqb/SWqwtjMCJEid+4prRzVYPgiBAG2o62KWErBhDHE6+q42t90nfVc+TFXaNYzvZdj3e9Ip7qZNxMBObosGi7I2j3pwG0XTwwcrrjSkMblT4XSF1ADXBdLf5J+8ps7IA5EJ7QY5/gngKRqlsBno+5dUspJCAxdlkiBIgT5aJjm2HID6spXWvyHvK4W7laiGOF02lTkynhuncpWfI/ggDjWQfBSUsOaj8rbzr8PBcJ5rScEwuRgcRDnX8NgtMUObInKkW+GcPbSbAkmZJ6lX1G16lXpRVKkc12NC6kkqASSS4UCaOEKF1FWIUbvFQxg7F0fFCsQwHmEcridvOENxFAnRvvAUgAMVSM2OvT4qlVadxKMYkEbD/EELxNadoPf80vSkVP7YqU7Me7L903Cr4Hj325zwGP32a7Y9Nwq2NxDgfZlBcdWzaWPL5EKMkVJUax2ekZUiLafzQjsnxD0tCD7VP1Hd2rfd8EWD5npzXA1To2sU6LoC4BcJwCkZxw5JU2rpYfop4CVgOaLJ7E3IntCkR1JdldQAGazcpxTiLpjzPctRHBsPeutck5usJzh8PBAEmGbL2h2593Jaqm/msthSA5s9ZPgj/p2tAJJE9Ice5q6/j6Zjl2FqTrfQUjT4obReXey5rJ5jM8+Lv5q43D2u5x7zH+WAuxGBOSuB45hNZRA2HxTxbRMYpSXHVABJ08lAapPs38co89SgRPmUT67Rcn3FRmg461COjAB7zJVeph6e4zH9olx8rqWMZiOL0Rb0lOeRcAhtbiQNmmmZ/9Rv4Ig+kNmgD90x8kPr4amdSzxAUsCjULjPqgno9v4Kjii4D9Czxf+AVnEYOhu+l7vkheKwVCLOZ4B3/akUgfxDG1IILaQ1GknzJWbxVRzrEA+DbdxCN4zC09A6nP7p/BB8VghNsnhb3qZGkdlnstjMleLgPGU8jF2nwXoMSPGV592bwp/OKeYwJm5BMjTvlehsaRsN1x5/6N0cbrpt810RvsuC0zyhdzBYAx0pzZ6KIldDpKloCceCe0KMNkKZmiQCjqkpI6pIAC5b6LhHcpGMvO6T7+H1C1ERPZJb068+m6cPgnuuuAE3QAri/vRjBvaxocQxsgEvcfWdz1kwhThaNlNg3hpLiJggNHMiI7gJJ8VvglUqM8q6NFTxMjMdPrmFx3FGiwueQQmpUJF7k/VgsJ2r7Uhjvzai77R05nD9Rosb7uJsAu22YxhydHoeP7UUaP6V4a7UMb673DeGNBKzuM7bYh8jD0GUxs+s4uP/1Mt5vCw2EAaZ3OpJkuPMk3KMNft9dFzSzvw9DH8OK7fYQPHsYfarMJ5ii3Xpmc6E2pxrFnXFVB3NpD/oVcDTmmPYBqs3ln+m/0414TP4rXi+IqO/eyn3Qh2O7VYtohtRgHVn/a4KSobLP8VA+ghZJXsp4IVomqduMWNWYZ3Usrf/sp+GflBqVHZKjaNN2g1a13TO4Oynvss1iYyrP4sRPL61XXB3s5cuCK0j2N3Gqn69Go2BJipTiOYLaVwo6fEGvGYXG2WqHfgvHcHx/EULUqz2t+7MtH8J+SI8O7UOmKgaCTdwAg31ymy04nF0mej4jGA2ysaBu6pfyQvE8QbcNpg/tT8AqmG41LczchGlreMbJYp+aCWwHab+9Q4lEmCxBNRpswZh6zdWidV6hmsvJabRII2uvT6NfO0OgjM0G+0rj+Rs2iTZpunSow4AAJwcuYofMp+aDZQ511jUmwLbX6KZhVZtlM07KRE2Tqkol1AFAE+tteAOQXS3ouwZ+vNOIstbEQl3musPQnlCXwCkb46JMBhkazP1suixBItvzgj42AUuhUmGdlcHETHPmrxyqSJl2gR2l4jUDIA9G1wdvDjAk5js0AFxHKOa8R4RjC/EEkzIt03Wz/ACw4p7q5GZ4aGAAF0gekjMG8pAE9ywfBSG1WHSxDu/X67l6df8sjG6kj0XB4fNB1CO4bCb2Xnj+1Ve5pUjkFm225k9VLR/KBWbZ1H/CXA+8Lj+iR6P8Aojo9I9ER3qGpSkx/RZjhXa8VSJBaeRRSpxlrSSY096ycWujVNPtFyvRgFBOIYfeQFn+L9tXjM2k3f2jssvUxtes71qh8TAW8MEn2+jGfyOLpdmpxjWjUhAMdSF1CMAR/rhPKf5qtXpvafazLeMKM55W9opYilyUDbogbhUntgreLOHJGnZIyqWG3itf2T4r6Vv5u/ecp66jxHzWKd00RHhDiyowixBlEkTDs9C4Pgy7ENpu+9fuFzZekM7u4chyhAuzAb6N74GYujNFyMoMeaNSvKzyuVfh0xXQ4vHyXMwTMt10QsShweJU1N+t4UDQLJ5CTQFlpUzXFVaTN/oKw11vFSInlJNk8wkgLIHjl0TSNlI5vO8lNdr4LUQ0CE9okT4JEJ7VIDSLroTg3dcI6IAwf5TMCX0i8BpIe0aXLcrgfHReVYYOfUY3STE87GLfWq+i6+Ga8Fj2hwOx+PReMdo6DKVcvYIDKsXOzTrp1I1/VXoYc1qiOPaZHxjirqQbTYIkRpbyQamypUqikS4VjUyZb2ETmnl0jqthjOFioQ6LjRRVhUboH5gImRMDbNrHinDKqo6pYpS0wE3h9em/Y5XRMg31gbzHRabimEBoCoBdzQSesKlg+HvJzui2kazznmjfGwWYVoG7SFnOVtHRihSPMMhe6NBeVew3B4a19jUDgfRvByubexMiTpaymwmGujtHAz7ByncatnnEiFt9lGH+flsAVuDBtEEv+0JMgXaBsLobg2HQyRK2L+Cvf7TrH7o/mpKfBBTGiX2oPop9GWxOCytnRBq7LrUccIHvWeZTzWmNAtcbs5/kJaKI2RrhdM5221tPdcqgKFxyHL6utThKDclKD60tiNZcbiFWSVGWOJ6fwBgbh6YEy4Zj3u1+SIByq4dmRjWzo0DyAUoK8iTuTZ0UTApZrqIJzDIP171IUTtcnscqzkqJteJ9yQy62uNJvyU4NvehtWdRrG6fRqFgIMutI/BIYRzBJDvzt3+zd7l1AgmW3XHJzr+PLkmuF73gK7MkcGnJOaPJNaOac23kkxjwPruTXAJzVxyAOEbfXivLO3vBj6V72+y64AvBA9a09SvUnibfRWW7evyU2VGMBIMOMAnLl2nQzC2wyakJmf7LYttSg0m9gD3gAHVEXYcONgI2n4wsDwLiQZXLASKZfIB2nUea3mNxeRkjv+avJDjI78Mk4keJyh4YDfUhP7TU/9GZ3H4lDOBYcvBrO9pznQD+q0EgD4lEe0dacOy3rAuA7lK6lR0HnNLFhjjmmxW6wNJlVgykTYys0MAxmZzrkgWKpcD4mWVHNa6A3bUETz2W8o8l14ZKfB0zeU8OWm5t8EM45jcoix9yufnYc2Z71k+PY0hpBWeOLbHlkkrAPFsVmKFUahDpCdiK07quw3XoQjR5GSfJham8GAR1vG+1lvOxVOn6VudrS6DkJGhF7dYXn9Bs5j+yFr+E1y30bwdHB3wCyzq4lwPTnAarsiT3qGdud/BdBXlGw/Uz9Ep7NTyJUWbUGyTT5IAlDb3Sa/VQl0lIPSY0W2c9Pmp2v81QYYCsUnjxSAuSei4ovSdQkgQRbpqmRYnuTp1gJOpibbKzM4R1SlOeN1Ht9bpAOldK5H1zXXIAcRus/2uoOdRdlElskbaAn2p5geSOMKo8dg0iHEhumsTNgDzknRVB0wPA+KyH+kBbqfZkRfdpuFo/7UzUJnRoJPcOXNC+0mHaHlrZIa0tkk2dqWt6XEBUOC1wQ+m+wc0geK9Nx5pMeObiy/wAP7W1aZGXKWCBlI1HQ7FXeL9tswADSC20EacxIWbw2CeQ5vrWMHKAfcpaOBoAn0medh7N/EJvHj2VCebwp4riVWu65tyEgKrRsZDoM/V0Qr06WeKbTHIHMSnnhbiJLQxusuifLmtLS6MpY8l23Zd4RxszkcdfqFX41XkkeYQj0MOETrYqbH1Mxza89jbmlwV2H2vhTKTrrjSk/mutb/RaHKEcGLH91arhw+yas3gKfqHn8ytNwsSxYZDpiejYR32bD+y34BSOfbrFlXwzpps5ZW/AKRz7dV5T2dCHVKugF3brucR7vBMpmO9IuSGSpgffePwXA4yuQkwLLNlIH+UKFJr4SAtykq3pSkgDRCDdJyjpMibm5m506J5VMxOF0yEz6/BOhMI8dUAjofJibj3pzx3ptI6QAPrdd3QOhrRdRcSoEtbFyL+V/x9ye2SRYmeSLUcHaXiLLSGOUtEuSjs8J7U8PY2q5t2kEFwdpefqw1WKxRyuhtgAR77klfQfamgyowtytcGA6zNyJHjovBu0OHLKhadpEAzoeff8ABepjXRg5W7JODY0scTqSZWsw/EsM4TVcNOUme4rA4GvDoO4jqnYnWCAO7l8yiWNSZ1Yfkyxro2OI43habYpgZ+cACYF+esrL43iJqO3jruqfoRdxmI21jnexXI3bp1HuhCxqIZPlTyb6JqlIhpNlRDtZKt4vFZmxEFDVcUcuWSvoklOdbp80xpsntOiozXYU4Y4er3/JbDglGW6ag/Cyx/DWW7te+IXoXZ+l7PgsZnQn0aLAGaVOPuhTPBknYALO4fGVaTfVPqtc5sEaQT/NXaHFi8QW+R+S82eNpnQmEah63Kc4xf6hQU3jWEnmyzpj5ImYbXUrSqrTN0+m5Khlgv8AGLpOq737lWqPA3U9KoIEaIoCzn6pKHMkigDjcb1Buk/HTAEcvaUdPDsMkG2ncdFC7AUzo4e5aUjEu0cR6oLgAelwpqrhYcxbruh39nkmxnb65Irw/gQ9p+2wkDxJ+CqOJy0JySI6ZnS8q7h+GFxk2CKYbBtaLAR3JuFq5qp5NFguiHx4+mMsjZGcLk0Xa9X1Y57q889JKocUoOIkR01+IXTxS6M2zA1XzVqUyDF52lpGgcT6pPPovHu1WEyVIDmuECXiwcbzANwLjxXq3HMQ5mJBEWiSNJ1AM9WrzntYWZQRd+bI46i0/rb6Ebaaaq4DMW4wd1fa06mLHfTePmq9OmCb/XO6u13zb2RqdpI690gKxIjL4pgDc2PI/wBB71HnhsnXLEaajX3JN9ZovAnSDrvB5wUm2218bEwProgdkGJAk5fZ+oVZwRFtP1XyLfqm0zMTcX8wqNU36JkMjUsWUSlJskCDXBWZmnuMd8Bel9m6Mhttvf8AQXnHZR+vSPK7T/mHkvU+ztGABu0rKWzZPoixmG+0rMNg4tqDoHa+RlRYSi5s2EAkGBoZgz06rQY/DRUp1HCW+ux9tpDh5BxP8JTq1DK8RebGdHWmD+82fFqycbK5Aykwl7W87+HJF6uAGoHkqHohTc1zf0TjA/Yduwn4LS0qAIkKa8FyAh4VFxoe+VD+ZRob9VpqdM6Hw+SrigATOqiWFMf2tGWrYdwBJbYbi6fReIV3jOHLadQgH2ToPqe5dHAHOotqM3aCR4e5YywPw3hlXpV9KOiSp/wn3rqy4S/DTlH9NeXBzi2xaQMx/ak6HeAPOEN4Hw2s0kGzAbEwetgNfGEeweGzgSJANhpPUovTowNF1YsLfbOSeSuihQEWzBvzRahWDgBMkdFTxbPugF/KYAHMwh1J+Z0Ey8aWyjuDQutRSRi3YcrFxsIA5k38AqNAZasFxvyDR7xKI1D6oKCcQMODhOuqGI0YGyhxbJaRG2ydh6oc0OG4UhTA8c7W+rVd4QJjmdfFYDtfTyuaAfVu8DlmDQ9x/igX68yvUfym4f0dVr9nD5j8V5/24wQdTY9jRllocP1y5zTGU7ssJEm8GycdjMHSb6wbFzIPdupcQfVBiOnQSCY8VysXNcQLX10iDHhoo8Q6SL6ADeYud9VoMZTPrRsN/n9cla0gCCb+QBJgc9bqiDB7z/RTVCdSbwY5WOgQIf6WW20gjzPLZU6gt9fFS0qmWeREFQv16IExrWypXCAmMRLDYQG522121lIcVZZ7JmK4adHgj3WXsvZxvszuIPeLfh5rx7AMyVab/uuB8N17RwRvlr4HX5LKXbLkqQb4nThrXG7Q5uaeXrN97XuHkh9CiZNJxgt9VrujSXUn98SPBaSnTDg5jhIIg93NCm4I5sh/SMuw/fZy7/mpom+iHFYIAZyPsqkCs3em7aoO479VJwYGm/0NS5F2un2mHR3fzReiQ0AuH2b5BnQO3kctZCAdqKBwzWPbMMdmpmb5DGekTvFiOjUnH0EzTnDgAaKhiafrADyRLD181BrxoRPmgXDq3pqx+6JTAmd7UGVN2WqQ6rQdow+r+6bt91vBO4nQiCBpou8KwwOKNSSCaIEcy10yfApxC+gn/ZtL7o8v5JK/6A/e9w/BJa8SLZWoMaNNlYBF1C0Q6DoRZPqNIuNR70UMgrsseepIugFaqM/XnuDzC04cHXFiNR9fFCsdw3NLmEBw22UtDRa4bXc9sOgjnv4qDF0rGyEcPxj6dQtcIPLn3LQV7wRoRy+aliKvA8TE0/EfgjSzOKGWo138loqDw5oPMJoDCflepTh2vAu0/XwWD41RFTBU3BtwM2upA/V6+z3r078plHNgnd4WP7LYX02GazLmIG2sgCIMiN0XTK8PHOLUIeI+6O4iNRyuSI2Q9zJH1y/qvQu1nAvQ0wQMwOYeqCRlk5SL/Z3y2NzfVY7EYEwDIuYN7zMX5XWqYwdUu6df5BNaCPqyu0cE4mY0/qnYjAuAmLb/AIxyQKgauin0Vl+HMbC4HcrmAwYcfWMN56zp6vvSHRUweDlwmdVofQNbTtAnqFFVwdhAidGnaQnYXhQBzECVDNEkjtV7GASczvut+Z2XpnYXGGpSYXD12eq8DusfEEHzXn9PA5n6brVdjpp46oP9W6kwO/ek5D4S7zSJl2esYejbqLd4i0dVJi8EXgFpio0yxx25tPMFWMAyWg7/AIK65nL+qK/DGwXAewkiBbO37rvvd2negXaH18NVpO2zBp5OaJA7iDI6TyWqq0/1m+0BBH3hyPWNFlO0pyAgXp1WEsP7TIIaesFw7u5JropbKPZriubBNE3aMsdwUnYV8ufI3WW7L1fsqg5uP1K0HYaoBVcOaiJclVm34rTBahmBfFaiermnxaT/ANKN4tgLCs7w4F1emB+q8k9wa4fMLT0g1sdUlyUlr2SVq4JbI1F/JOa+yVJ91G4RI8VIDq1Oeh2IUVOrJymA8acnDopqVSRZMr0g4QfAjUdUDMt2up1M9Oo0Q1sh4m45OHMBEezfEPSMex0ZmQfA7jorprz9nWAzRZ2zv59EHq4T83rCtTu2C17f2DqR3awpaH4EuKUwWWMqTgOIkZdVea5tSnYyCLXWdwdU06pHVS+hIu9uGThHd4WY/J7R9UX00/qtT2tM4V3WED7C0IBOkJPY/A72g4YKlMtgesDNpkRcRueq8F43wd9I+jc0tBzdYcwyW/tbx0X0lVaCIN15v2w4DmloDTBkTv0d17ldhFnntDBseMpaMxAgRq0yQ8cvmojgDkcXQ2QMu4gmJ6LVcJ4W5tIAR6rni8izbtboYEOnyUfFcNUbRzNEQ0TuQBqNN+mkJ2VZ5njcPBmZhxtcWa6J0vZG+D8KBaM0AC/OZ0Pu3XMHw/01cA2bqBzN7u3khb3+ysjSMohwbGmgm3PZJsq6MtTwMvAi2b5KWtg4/ojj8IA4QCLjyTuIYVILKPCeHTBjkjXD8BeqRqXAH+BtveUQ4TgfUai/AsB7bo1qOI8IEebUEuRpOBg+jbm1gT3xB94RBCeD1SKlamdGOaB/FTDj7580WVR0ZsE8ermi0VW6SA/uJs7wNvFZ/jB9Lh8QzenlxFONgZzAeOb/ABLYYyg2oxzHD1XAg+KxfAqkjE03e2yi6l/hNQ/gpl0xoxfZZ803nmSUd7JOjEeCynZKrII1sCtDwCtlxMaafBQjaR6pVuw9yzvZ5k4hx5Nf73NCOMqTTPcgHZp84p4G1NxP8VQAf5StFsyRroXFyUloQUcM+RO4KsVtjtcFCOGVfWcN5Rqo2WqSgbWeWOPIqzSqghRYtmZqH06+TVDBdhLF4YPblcO47g8whAquY7JVvOjtnfzRulUDhKrcQwwe0gju6HmChhYIwuO/NXZXXpOdAP3SdPAm3QqTtBTyPbUGh5INxOqSx1J+twDzlEOD4g4jhtF7vbALXH9pktPwWbKaovccqZsICN0zsdRinN7puOb/AKJRHMD33+aK8Eo5WRtAQl2T4ESs7x6lJGu4+uS0TnIVxSnmBt8E2CQE4Lhx9o0jZlQd7SWu8bNVTtlgiykXD+ZJ67ohwl0VWzvLD3OE/FoTu27v9F6kj5p+FLZ5p2Q4Y413VA05ADBIAaIM7ix5RzXoFXDh1MECJvcX+tFDgKPocGHHUgFFMLSmlS5ljSZ6idUhyYBrYG7ZGhH171W4rhohaSrSktG+vvQztDh/ZN0UKy5wjDfZtPSyMdn6YyGfvv8A8xKq8Mb9i09EQ4eMlIH+L/iM/FMTGcPrN9JiABBbUbmO5LhPubARYKlhsHFSu7/aFvkGBqs4c+qOYsfCyaJY6oJC8s45xI4Z+LdN3MMDm8jJC9Sq6Ec9F5T2zwBfWY55ytzOzdesb7+amY4bM52KpS43kAAIoT6PFt6hT8OxLGuYaTCAXFpEXcBebLvapoDqdVswI8jffuUG22eh0n/Za7Kh2Mp/a4qobesymO5rMx/4nlN4XjM9AGdgpuxRzCvH/mKnugfJWjN+mnsupZUloZ0ZzBfpitGxJJIbKNT2fFAeI6lJJJjiFeDewr1XRJJNiMJ2l9v65hXuwv8A4b/va/8AzHJJLN7NHoK4/wDQUP3Wf5QjmE9hvcPgkkmtkPR2rsqWJSSQwAVL9K3/ANxnxCXbn+7s/ePxXEk/CvSHif8Ac2fuj5IpQ/RUf3Gf5QkkkgY0+2P3G/FVeP8Ay+SSSYi/wj9A3uVtv6H/AHbviEkkA9hJmnl8FFh9HfvFJJNEHK+rP3h81gPyg/M/FJJTMqGwR2O9tn7z/iudp/7p/vH/APMKSSg1X9B/st/dW9yJ/k+9jEf/ACa3+cpJK4kM1qSSS1J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s://pbs.twimg.com/profile_images/661569093699575809/VCcPHxj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976" y="4402726"/>
            <a:ext cx="2071555" cy="2071555"/>
          </a:xfrm>
          <a:prstGeom prst="rect">
            <a:avLst/>
          </a:prstGeom>
          <a:noFill/>
        </p:spPr>
      </p:pic>
      <p:pic>
        <p:nvPicPr>
          <p:cNvPr id="12300" name="Picture 12" descr="Image result for 1993 wtc bomb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4253303"/>
            <a:ext cx="1600200" cy="240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8600"/>
            <a:ext cx="4268464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66800"/>
            <a:ext cx="6222460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Scandal and Impeachment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president of the United States had been involved in an affair with a young White House intern and had lied about it to his wife, to his administration, to the press, and under oath.</a:t>
            </a:r>
          </a:p>
          <a:p>
            <a:pPr eaLnBrk="1" hangingPunct="1"/>
            <a:r>
              <a:rPr lang="en-US" smtClean="0"/>
              <a:t>Led to impeachment charges</a:t>
            </a:r>
          </a:p>
          <a:p>
            <a:pPr eaLnBrk="1" hangingPunct="1"/>
            <a:r>
              <a:rPr lang="en-US" smtClean="0"/>
              <a:t>Clinton survives impeachment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362200"/>
            <a:ext cx="5455920" cy="409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733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Prosperous 1990s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Although an economic downturn brought Clinton to office, an economic upsurge kept him there.</a:t>
            </a:r>
          </a:p>
          <a:p>
            <a:pPr eaLnBrk="1" hangingPunct="1"/>
            <a:r>
              <a:rPr lang="en-US" smtClean="0"/>
              <a:t>After Clinton’s second year in office, the U.S. economy started to grow, and it did not stop growing for the next 6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i="1" smtClean="0"/>
              <a:t>Bush v. Gore </a:t>
            </a:r>
            <a:r>
              <a:rPr lang="en-US" b="1" smtClean="0"/>
              <a:t>— The Election and the Court Case of 2000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 came down to one state – Florida</a:t>
            </a:r>
          </a:p>
          <a:p>
            <a:pPr eaLnBrk="1" hangingPunct="1"/>
            <a:r>
              <a:rPr lang="en-US" smtClean="0"/>
              <a:t>Recounts</a:t>
            </a:r>
          </a:p>
          <a:p>
            <a:pPr eaLnBrk="1" hangingPunct="1"/>
            <a:r>
              <a:rPr lang="en-US" smtClean="0"/>
              <a:t>Supreme Court orders an end to the recounts</a:t>
            </a:r>
          </a:p>
          <a:p>
            <a:pPr eaLnBrk="1" hangingPunct="1"/>
            <a:r>
              <a:rPr lang="en-US" smtClean="0"/>
              <a:t>Bush elected, despite losing the popular vote</a:t>
            </a:r>
          </a:p>
          <a:p>
            <a:pPr eaLnBrk="1" hangingPunct="1"/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1143000"/>
            <a:ext cx="3762375" cy="283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9"/>
          <a:stretch/>
        </p:blipFill>
        <p:spPr>
          <a:xfrm>
            <a:off x="762000" y="3352800"/>
            <a:ext cx="5597057" cy="328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Election of 2000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29-3, The Election of 2000</a:t>
            </a:r>
          </a:p>
        </p:txBody>
      </p:sp>
      <p:pic>
        <p:nvPicPr>
          <p:cNvPr id="30725" name="Picture 4" descr="AAIHIXM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1143000"/>
            <a:ext cx="48847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Technology Dominates an Era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Americans were transforming the world in a very different way</a:t>
            </a:r>
          </a:p>
          <a:p>
            <a:pPr eaLnBrk="1" hangingPunct="1"/>
            <a:r>
              <a:rPr lang="en-US" smtClean="0"/>
              <a:t>In the 1990s, computer use and technological innovation became widespread in the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Birth of New Technologies 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Desktop computers</a:t>
            </a:r>
          </a:p>
          <a:p>
            <a:pPr eaLnBrk="1" hangingPunct="1"/>
            <a:r>
              <a:rPr lang="en-US" smtClean="0"/>
              <a:t>IBM</a:t>
            </a:r>
          </a:p>
          <a:p>
            <a:pPr eaLnBrk="1" hangingPunct="1"/>
            <a:r>
              <a:rPr lang="en-US" smtClean="0"/>
              <a:t>Apple</a:t>
            </a:r>
          </a:p>
          <a:p>
            <a:pPr eaLnBrk="1" hangingPunct="1"/>
            <a:r>
              <a:rPr lang="en-US" smtClean="0"/>
              <a:t>Steve Jobs</a:t>
            </a:r>
          </a:p>
          <a:p>
            <a:pPr eaLnBrk="1" hangingPunct="1"/>
            <a:r>
              <a:rPr lang="en-US" smtClean="0"/>
              <a:t>Microsoft</a:t>
            </a:r>
          </a:p>
          <a:p>
            <a:pPr eaLnBrk="1" hangingPunct="1"/>
            <a:r>
              <a:rPr lang="en-US" smtClean="0"/>
              <a:t>Bill Gates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Y2K Scare of January 1, 2000 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Y2K problem was relatively simple</a:t>
            </a:r>
          </a:p>
          <a:p>
            <a:pPr eaLnBrk="1" hangingPunct="1"/>
            <a:r>
              <a:rPr lang="en-US" smtClean="0"/>
              <a:t>Two digit codes were used for years</a:t>
            </a:r>
          </a:p>
          <a:p>
            <a:pPr eaLnBrk="1" hangingPunct="1"/>
            <a:r>
              <a:rPr lang="en-US" smtClean="0"/>
              <a:t>Worried they would reset to “00” in 2000</a:t>
            </a:r>
          </a:p>
          <a:p>
            <a:pPr eaLnBrk="1" hangingPunct="1"/>
            <a:r>
              <a:rPr lang="en-US" smtClean="0"/>
              <a:t>Very few problems actually occurred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</a:rPr>
              <a:t>© 2015  Pearson Education, Inc. All rights reserved.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New Immigrants, New Diversities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623978" cy="49377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Immigration increased – After the Hart-Cellar Act in 1965</a:t>
            </a:r>
          </a:p>
          <a:p>
            <a:pPr eaLnBrk="1" hangingPunct="1"/>
            <a:r>
              <a:rPr lang="en-US" altLang="en-US" dirty="0" smtClean="0"/>
              <a:t>After 1980, most new immigrants came from Latin America and Asia</a:t>
            </a:r>
          </a:p>
          <a:p>
            <a:pPr eaLnBrk="1" hangingPunct="1"/>
            <a:r>
              <a:rPr lang="en-US" altLang="en-US" dirty="0" smtClean="0"/>
              <a:t>Immigrants moved to every part of the United States</a:t>
            </a:r>
          </a:p>
          <a:p>
            <a:pPr eaLnBrk="1" hangingPunct="1"/>
            <a:r>
              <a:rPr lang="en-US" altLang="en-US" dirty="0" smtClean="0"/>
              <a:t>Debates about immigration became intense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78" y="1219200"/>
            <a:ext cx="46024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 Connected Nation 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</a:t>
            </a:r>
          </a:p>
          <a:p>
            <a:pPr eaLnBrk="1" hangingPunct="1"/>
            <a:r>
              <a:rPr lang="en-US" smtClean="0"/>
              <a:t>World Wide Web (WWW)</a:t>
            </a:r>
          </a:p>
          <a:p>
            <a:pPr eaLnBrk="1" hangingPunct="1"/>
            <a:r>
              <a:rPr lang="en-US" smtClean="0"/>
              <a:t>E-mail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The Dot.com Bubble and Its Eventual Burst </a:t>
            </a: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as the world of electronic communications was being born in the 1990s, many people decided that the key to making a fortune was investing in the enterprise.</a:t>
            </a:r>
          </a:p>
          <a:p>
            <a:pPr eaLnBrk="1" hangingPunct="1"/>
            <a:r>
              <a:rPr lang="en-US" smtClean="0"/>
              <a:t>In 2000, stocks in high technology companies fell dramatically.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Google Becomes a Verb 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Started in 1998, Google quickly became the leading search engine for the Internet.</a:t>
            </a:r>
          </a:p>
          <a:p>
            <a:pPr eaLnBrk="1" hangingPunct="1"/>
            <a:r>
              <a:rPr lang="en-US" smtClean="0"/>
              <a:t>By 2001, they had scanned or indexed 80 percent of the webpages in existence.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Latest Technology — Winners, Losers, and Change Agents 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Sony Walkman</a:t>
            </a:r>
          </a:p>
          <a:p>
            <a:pPr eaLnBrk="1" hangingPunct="1"/>
            <a:r>
              <a:rPr lang="en-US" smtClean="0"/>
              <a:t>Napster and music sharing</a:t>
            </a:r>
          </a:p>
          <a:p>
            <a:pPr eaLnBrk="1" hangingPunct="1"/>
            <a:r>
              <a:rPr lang="en-US" smtClean="0"/>
              <a:t>Newspapers</a:t>
            </a:r>
          </a:p>
          <a:p>
            <a:pPr eaLnBrk="1" hangingPunct="1"/>
            <a:r>
              <a:rPr lang="en-US" smtClean="0"/>
              <a:t>Loss of privacy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</a:rPr>
              <a:t>© 2015  Pearson Education, Inc. All rights reserved.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AIDS and the Gay Community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Acquired Immune Deficiency Syndrome</a:t>
            </a:r>
          </a:p>
          <a:p>
            <a:pPr eaLnBrk="1" hangingPunct="1"/>
            <a:r>
              <a:rPr lang="en-US" altLang="en-US" smtClean="0"/>
              <a:t>As HIV-AIDS spread—the CDC confirmed 98,835 cases by 1988—the famous and the unknown were afflicted.</a:t>
            </a:r>
          </a:p>
          <a:p>
            <a:pPr eaLnBrk="1" hangingPunct="1"/>
            <a:r>
              <a:rPr lang="en-US" altLang="en-US" smtClean="0"/>
              <a:t>Gay activists became increasingly militant</a:t>
            </a:r>
          </a:p>
          <a:p>
            <a:pPr eaLnBrk="1" hangingPunct="1"/>
            <a:r>
              <a:rPr lang="en-US" altLang="en-US" smtClean="0"/>
              <a:t>Eventually in 1992, Congress appropriated approximately $2 billion for AIDS research</a:t>
            </a:r>
          </a:p>
        </p:txBody>
      </p:sp>
    </p:spTree>
    <p:extLst>
      <p:ext uri="{BB962C8B-B14F-4D97-AF65-F5344CB8AC3E}">
        <p14:creationId xmlns:p14="http://schemas.microsoft.com/office/powerpoint/2010/main" val="65338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The Bush Administration, 1989-1993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Bush well prepared</a:t>
            </a:r>
          </a:p>
          <a:p>
            <a:pPr eaLnBrk="1" hangingPunct="1"/>
            <a:r>
              <a:rPr lang="en-US" smtClean="0"/>
              <a:t>Knew the key players</a:t>
            </a:r>
          </a:p>
          <a:p>
            <a:pPr eaLnBrk="1" hangingPunct="1"/>
            <a:r>
              <a:rPr lang="en-US" smtClean="0"/>
              <a:t>Less prepared to deal with domestic issues</a:t>
            </a:r>
          </a:p>
        </p:txBody>
      </p:sp>
      <p:pic>
        <p:nvPicPr>
          <p:cNvPr id="106498" name="Picture 2" descr="http://www.achievement.org/achievers/bus0/large/bus0-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3124201"/>
            <a:ext cx="2219421" cy="2781301"/>
          </a:xfrm>
          <a:prstGeom prst="rect">
            <a:avLst/>
          </a:prstGeom>
          <a:noFill/>
        </p:spPr>
      </p:pic>
      <p:pic>
        <p:nvPicPr>
          <p:cNvPr id="106500" name="Picture 4" descr="http://www-tc.pbs.org/wgbh/americanexperience/media/uploads/special_features/photo_gallery/bush_gallery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1" y="3124200"/>
            <a:ext cx="2161655" cy="2819400"/>
          </a:xfrm>
          <a:prstGeom prst="rect">
            <a:avLst/>
          </a:prstGeom>
          <a:noFill/>
        </p:spPr>
      </p:pic>
      <p:pic>
        <p:nvPicPr>
          <p:cNvPr id="106502" name="Picture 6" descr="http://static01.mediaite.com/med/wp-content/uploads/2014/03/Screen-Shot-2014-03-28-at-3.16.01-PM-300x19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3276600"/>
            <a:ext cx="349897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Election of 1988</a:t>
            </a:r>
          </a:p>
        </p:txBody>
      </p:sp>
      <p:pic>
        <p:nvPicPr>
          <p:cNvPr id="6147" name="Picture 4" descr="DIVI7233TB32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62000" y="3657600"/>
            <a:ext cx="8305800" cy="2395538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7153" y="1066800"/>
            <a:ext cx="2528047" cy="2387601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1" y="1016002"/>
            <a:ext cx="2438399" cy="243839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Foreign Policy Between 1989 and 1993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Fall of the Soviet Union (December 25, 1991) </a:t>
            </a:r>
          </a:p>
          <a:p>
            <a:pPr eaLnBrk="1" hangingPunct="1"/>
            <a:r>
              <a:rPr lang="en-US" dirty="0" smtClean="0"/>
              <a:t>Resulted in the end of the Cold War</a:t>
            </a:r>
          </a:p>
          <a:p>
            <a:pPr eaLnBrk="1" hangingPunct="1"/>
            <a:r>
              <a:rPr lang="en-US" dirty="0" smtClean="0"/>
              <a:t>1989 - Tiananmen Square</a:t>
            </a:r>
          </a:p>
          <a:p>
            <a:pPr eaLnBrk="1" hangingPunct="1"/>
            <a:r>
              <a:rPr lang="en-US" dirty="0" smtClean="0"/>
              <a:t>Iraq invades Kuwait</a:t>
            </a:r>
          </a:p>
          <a:p>
            <a:pPr eaLnBrk="1" hangingPunct="1"/>
            <a:r>
              <a:rPr lang="en-US" dirty="0" smtClean="0"/>
              <a:t>Operation Desert Storm</a:t>
            </a:r>
          </a:p>
          <a:p>
            <a:pPr eaLnBrk="1" hangingPunct="1"/>
            <a:r>
              <a:rPr lang="en-US" dirty="0" smtClean="0"/>
              <a:t>NAFTA</a:t>
            </a:r>
          </a:p>
        </p:txBody>
      </p:sp>
      <p:pic>
        <p:nvPicPr>
          <p:cNvPr id="105474" name="Picture 2" descr="https://userscontent2.emaze.com/images/faee29c8-56d2-400e-87dc-e2fe11354e59/62b7129a-36bc-4a51-9e49-98d49492c2c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1" y="1828801"/>
            <a:ext cx="2562225" cy="1790701"/>
          </a:xfrm>
          <a:prstGeom prst="rect">
            <a:avLst/>
          </a:prstGeom>
          <a:noFill/>
        </p:spPr>
      </p:pic>
      <p:pic>
        <p:nvPicPr>
          <p:cNvPr id="105476" name="Picture 4" descr="https://encrypted-tbn3.gstatic.com/images?q=tbn:ANd9GcQhWO9uEYZnXr_rXCj1etZw5AkW9X5zuAy4tZ7dgSeudcMVpZY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1"/>
            <a:ext cx="2533650" cy="1809751"/>
          </a:xfrm>
          <a:prstGeom prst="rect">
            <a:avLst/>
          </a:prstGeom>
          <a:noFill/>
        </p:spPr>
      </p:pic>
      <p:pic>
        <p:nvPicPr>
          <p:cNvPr id="105478" name="Picture 6" descr="https://img.washingtonpost.com/rf/image_606w/2010-2019/WashingtonPost/2011/06/05/Foreign/Images/PHO-09Jun01-163975_China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4343401"/>
            <a:ext cx="2514600" cy="1630755"/>
          </a:xfrm>
          <a:prstGeom prst="rect">
            <a:avLst/>
          </a:prstGeom>
          <a:noFill/>
        </p:spPr>
      </p:pic>
      <p:pic>
        <p:nvPicPr>
          <p:cNvPr id="105480" name="Picture 8" descr="http://media.indiatimes.in/media/content/2015/Nov/sa123_1447826662_725x7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4267200"/>
            <a:ext cx="2464746" cy="155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anchor="b" anchorCtr="0">
            <a:normAutofit/>
          </a:bodyPr>
          <a:lstStyle/>
          <a:p>
            <a:pPr>
              <a:defRPr/>
            </a:pPr>
            <a:r>
              <a:rPr lang="en-US" smtClean="0"/>
              <a:t>Ending the Cold War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>
            <a:normAutofit/>
          </a:bodyPr>
          <a:lstStyle/>
          <a:p>
            <a:r>
              <a:rPr lang="en-US" sz="2800"/>
              <a:t>June, 1989: Tiananmen Square</a:t>
            </a:r>
          </a:p>
          <a:p>
            <a:pPr lvl="1"/>
            <a:r>
              <a:rPr lang="en-US" sz="2400"/>
              <a:t>Bush publicly critical, privately sought to maintain relations </a:t>
            </a:r>
          </a:p>
          <a:p>
            <a:r>
              <a:rPr lang="en-US" sz="2800"/>
              <a:t>Fall 1989: Communism collapsed in Eastern Europe</a:t>
            </a:r>
          </a:p>
          <a:p>
            <a:pPr lvl="1"/>
            <a:r>
              <a:rPr lang="en-US" sz="2400"/>
              <a:t>Solidarity government replaced Communists in Poland</a:t>
            </a:r>
          </a:p>
          <a:p>
            <a:pPr lvl="1"/>
            <a:r>
              <a:rPr lang="en-US" sz="2400"/>
              <a:t>Berlin Wall torn down</a:t>
            </a:r>
          </a:p>
          <a:p>
            <a:r>
              <a:rPr lang="en-US" sz="2800"/>
              <a:t>1991–1992: U.S.S.R. dissolved, Communist Party outlawed in Russian Republic</a:t>
            </a:r>
          </a:p>
          <a:p>
            <a:r>
              <a:rPr lang="en-US" sz="2800"/>
              <a:t>Cautious, but encouraging response by Bush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Europe After Communism</a:t>
            </a:r>
          </a:p>
        </p:txBody>
      </p:sp>
      <p:pic>
        <p:nvPicPr>
          <p:cNvPr id="17413" name="Picture 4" descr="ASSET455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1371600"/>
            <a:ext cx="5183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1239</Words>
  <Application>Microsoft Office PowerPoint</Application>
  <PresentationFormat>Widescreen</PresentationFormat>
  <Paragraphs>164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Bookman Old Style</vt:lpstr>
      <vt:lpstr>Calibri</vt:lpstr>
      <vt:lpstr>Gill Sans MT</vt:lpstr>
      <vt:lpstr>Verdana</vt:lpstr>
      <vt:lpstr>Wingdings</vt:lpstr>
      <vt:lpstr>Wingdings 3</vt:lpstr>
      <vt:lpstr>Origin</vt:lpstr>
      <vt:lpstr>Chapter 29</vt:lpstr>
      <vt:lpstr>Culture Wars — The Christian Coalition and other Critics </vt:lpstr>
      <vt:lpstr>New Immigrants, New Diversities </vt:lpstr>
      <vt:lpstr>AIDS and the Gay Community </vt:lpstr>
      <vt:lpstr>The Bush Administration, 1989-1993</vt:lpstr>
      <vt:lpstr>The Election of 1988</vt:lpstr>
      <vt:lpstr>Foreign Policy Between 1989 and 1993 </vt:lpstr>
      <vt:lpstr>Ending the Cold War</vt:lpstr>
      <vt:lpstr>Europe After Communism</vt:lpstr>
      <vt:lpstr>The Gulf War</vt:lpstr>
      <vt:lpstr>Education, Legislation, and the Supreme Court </vt:lpstr>
      <vt:lpstr>Republicans at home</vt:lpstr>
      <vt:lpstr>Race: From Rodney King to O.J. Simpson </vt:lpstr>
      <vt:lpstr>Economic Troubles and the Election of 1992 </vt:lpstr>
      <vt:lpstr>The Clinton Presidency</vt:lpstr>
      <vt:lpstr>The Early Clinton Agenda: It’s Still—Mostly—The Economy </vt:lpstr>
      <vt:lpstr>1994 Mid Term elections – Republican Revolution </vt:lpstr>
      <vt:lpstr>“The Era of Big Government Is Over” </vt:lpstr>
      <vt:lpstr>Small Wars and Dangerous Terrorists — Clinton’s Foreign Policy </vt:lpstr>
      <vt:lpstr>Yugoslavia Comes Apart</vt:lpstr>
      <vt:lpstr>Terrorism </vt:lpstr>
      <vt:lpstr>PowerPoint Presentation</vt:lpstr>
      <vt:lpstr>Scandal and Impeachment </vt:lpstr>
      <vt:lpstr>The Prosperous 1990s</vt:lpstr>
      <vt:lpstr>Bush v. Gore — The Election and the Court Case of 2000 </vt:lpstr>
      <vt:lpstr>The Election of 2000</vt:lpstr>
      <vt:lpstr>Technology Dominates an Era</vt:lpstr>
      <vt:lpstr>The Birth of New Technologies </vt:lpstr>
      <vt:lpstr>The Y2K Scare of January 1, 2000 </vt:lpstr>
      <vt:lpstr>A Connected Nation </vt:lpstr>
      <vt:lpstr>The Dot.com Bubble and Its Eventual Burst </vt:lpstr>
      <vt:lpstr>Google Becomes a Verb </vt:lpstr>
      <vt:lpstr>The Latest Technology — Winners, Losers, and Change Agents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jon.carl</dc:creator>
  <cp:lastModifiedBy>Carl, Jon</cp:lastModifiedBy>
  <cp:revision>21</cp:revision>
  <dcterms:created xsi:type="dcterms:W3CDTF">2016-04-08T11:53:28Z</dcterms:created>
  <dcterms:modified xsi:type="dcterms:W3CDTF">2021-04-20T17:20:22Z</dcterms:modified>
</cp:coreProperties>
</file>