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82" r:id="rId2"/>
    <p:sldId id="257" r:id="rId3"/>
    <p:sldId id="278" r:id="rId4"/>
    <p:sldId id="279" r:id="rId5"/>
    <p:sldId id="280" r:id="rId6"/>
    <p:sldId id="281" r:id="rId7"/>
    <p:sldId id="258" r:id="rId8"/>
    <p:sldId id="259" r:id="rId9"/>
    <p:sldId id="273" r:id="rId10"/>
    <p:sldId id="272" r:id="rId11"/>
    <p:sldId id="274" r:id="rId12"/>
    <p:sldId id="260" r:id="rId13"/>
    <p:sldId id="261" r:id="rId14"/>
    <p:sldId id="262" r:id="rId15"/>
    <p:sldId id="263" r:id="rId16"/>
    <p:sldId id="277" r:id="rId17"/>
    <p:sldId id="270" r:id="rId18"/>
    <p:sldId id="266" r:id="rId19"/>
    <p:sldId id="265" r:id="rId20"/>
    <p:sldId id="268" r:id="rId21"/>
    <p:sldId id="264" r:id="rId22"/>
    <p:sldId id="269" r:id="rId23"/>
    <p:sldId id="276" r:id="rId24"/>
    <p:sldId id="27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735C32-10AC-480A-8A49-45E366E60FB1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38E4E-B9A5-412A-AB14-75A6580B1C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21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altLang="en-US" smtClean="0">
                <a:latin typeface="Times New Roman" charset="0"/>
              </a:rPr>
              <a:t>Lft off hre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48527F1-66FE-4847-996A-CDE2A931D06C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27F719B-CC9D-47C1-94B9-C5B92AFD6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27F1-66FE-4847-996A-CDE2A931D06C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719B-CC9D-47C1-94B9-C5B92AFD6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C48527F1-66FE-4847-996A-CDE2A931D06C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27F719B-CC9D-47C1-94B9-C5B92AFD6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27F1-66FE-4847-996A-CDE2A931D06C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719B-CC9D-47C1-94B9-C5B92AFD6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48527F1-66FE-4847-996A-CDE2A931D06C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B27F719B-CC9D-47C1-94B9-C5B92AFD6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27F1-66FE-4847-996A-CDE2A931D06C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719B-CC9D-47C1-94B9-C5B92AFD6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27F1-66FE-4847-996A-CDE2A931D06C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719B-CC9D-47C1-94B9-C5B92AFD6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27F1-66FE-4847-996A-CDE2A931D06C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719B-CC9D-47C1-94B9-C5B92AFD6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48527F1-66FE-4847-996A-CDE2A931D06C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719B-CC9D-47C1-94B9-C5B92AFD6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27F1-66FE-4847-996A-CDE2A931D06C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719B-CC9D-47C1-94B9-C5B92AFD6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27F1-66FE-4847-996A-CDE2A931D06C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719B-CC9D-47C1-94B9-C5B92AFD63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48527F1-66FE-4847-996A-CDE2A931D06C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27F719B-CC9D-47C1-94B9-C5B92AFD63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331" y="336236"/>
            <a:ext cx="8174219" cy="613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8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b="1" smtClean="0"/>
              <a:t>A Rapidly Changing U.S. Government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Reagan Revolution</a:t>
            </a:r>
          </a:p>
          <a:p>
            <a:pPr eaLnBrk="1" hangingPunct="1"/>
            <a:r>
              <a:rPr lang="en-US" smtClean="0"/>
              <a:t>Taxes took less of people’s incomes, the federal debt ballooned, and a 50-year period in which labor unions could rely on a friendly government came to an end.</a:t>
            </a:r>
          </a:p>
          <a:p>
            <a:pPr eaLnBrk="1" hangingPunct="1"/>
            <a:r>
              <a:rPr lang="en-US" smtClean="0"/>
              <a:t>The Cold War ended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8382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Reaganomics — Supply-Side Tax Cuts, Military Growth, and Electoral Politics 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83080"/>
            <a:ext cx="8153400" cy="4846320"/>
          </a:xfrm>
        </p:spPr>
        <p:txBody>
          <a:bodyPr/>
          <a:lstStyle/>
          <a:p>
            <a:pPr eaLnBrk="1" hangingPunct="1"/>
            <a:r>
              <a:rPr lang="en-US" dirty="0" smtClean="0"/>
              <a:t>By the 1980s, the public had grown tired of the New Deal and Great Society and were ready to slash bills</a:t>
            </a:r>
          </a:p>
          <a:p>
            <a:pPr eaLnBrk="1" hangingPunct="1"/>
            <a:r>
              <a:rPr lang="en-US" dirty="0" smtClean="0"/>
              <a:t>Cut taxes </a:t>
            </a:r>
          </a:p>
          <a:p>
            <a:pPr eaLnBrk="1" hangingPunct="1"/>
            <a:r>
              <a:rPr lang="en-US" dirty="0" smtClean="0"/>
              <a:t>Social programs cut</a:t>
            </a:r>
          </a:p>
          <a:p>
            <a:pPr eaLnBrk="1" hangingPunct="1"/>
            <a:r>
              <a:rPr lang="en-US" dirty="0" smtClean="0"/>
              <a:t>Increasing disparity between rich and poor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1524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Cutting Taxes and Spending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9829800" cy="484632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Reagan blamed country’s economic problems on high government spending</a:t>
            </a:r>
          </a:p>
          <a:p>
            <a:pPr eaLnBrk="1" hangingPunct="1"/>
            <a:r>
              <a:rPr lang="en-US" altLang="en-US" dirty="0" smtClean="0"/>
              <a:t>Supply-side economics—cut taxes to encourage productive private investment</a:t>
            </a:r>
          </a:p>
          <a:p>
            <a:pPr eaLnBrk="1" hangingPunct="1"/>
            <a:r>
              <a:rPr lang="en-US" altLang="en-US" dirty="0" smtClean="0"/>
              <a:t>Reagan cut over three years</a:t>
            </a:r>
          </a:p>
          <a:p>
            <a:pPr lvl="1" eaLnBrk="1" hangingPunct="1"/>
            <a:r>
              <a:rPr lang="en-US" altLang="en-US" dirty="0" smtClean="0"/>
              <a:t>Federal spending by more than $40 billion</a:t>
            </a:r>
          </a:p>
          <a:p>
            <a:pPr lvl="1" eaLnBrk="1" hangingPunct="1"/>
            <a:r>
              <a:rPr lang="en-US" altLang="en-US" dirty="0" smtClean="0"/>
              <a:t>Social services included in cuts </a:t>
            </a:r>
          </a:p>
          <a:p>
            <a:pPr lvl="1" eaLnBrk="1" hangingPunct="1"/>
            <a:r>
              <a:rPr lang="en-US" altLang="en-US" dirty="0" smtClean="0"/>
              <a:t>Taxes cut by 25% 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087415"/>
            <a:ext cx="3733800" cy="254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823670"/>
            <a:ext cx="1371600" cy="180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256" y="4823671"/>
            <a:ext cx="1264233" cy="1805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Unleashing the Private Sector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09416"/>
            <a:ext cx="5410200" cy="484632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dirty="0" smtClean="0"/>
              <a:t>Deregulation: Many environmental regulations reduced</a:t>
            </a:r>
          </a:p>
          <a:p>
            <a:pPr eaLnBrk="1" hangingPunct="1"/>
            <a:r>
              <a:rPr lang="en-US" altLang="en-US" dirty="0" smtClean="0"/>
              <a:t>Japan agreed to voluntary export limits on automobiles</a:t>
            </a:r>
          </a:p>
          <a:p>
            <a:pPr eaLnBrk="1" hangingPunct="1"/>
            <a:r>
              <a:rPr lang="en-US" altLang="en-US" dirty="0" smtClean="0"/>
              <a:t>Reagan fired striking air traffic controllers</a:t>
            </a:r>
          </a:p>
          <a:p>
            <a:pPr eaLnBrk="1" hangingPunct="1"/>
            <a:r>
              <a:rPr lang="en-US" altLang="en-US" dirty="0" smtClean="0"/>
              <a:t>Social Security changes cut costs</a:t>
            </a:r>
          </a:p>
          <a:p>
            <a:pPr eaLnBrk="1" hangingPunct="1"/>
            <a:r>
              <a:rPr lang="en-US" altLang="en-US" dirty="0" smtClean="0"/>
              <a:t>Despite appointment of Sandra Day O’Connor, Reagan appointed only 3 other women and 1 African American male out of 73 judges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00200"/>
            <a:ext cx="3647414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14800"/>
            <a:ext cx="3647414" cy="245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Reagan and the World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Reagan determined to restore America's international position</a:t>
            </a:r>
          </a:p>
          <a:p>
            <a:pPr eaLnBrk="1" hangingPunct="1"/>
            <a:r>
              <a:rPr lang="en-US" altLang="en-US" smtClean="0"/>
              <a:t>Strong defense</a:t>
            </a:r>
          </a:p>
          <a:p>
            <a:pPr eaLnBrk="1" hangingPunct="1"/>
            <a:r>
              <a:rPr lang="en-US" altLang="en-US" smtClean="0"/>
              <a:t>Gained world supremacy over Soviets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3562350"/>
            <a:ext cx="335667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74889"/>
            <a:ext cx="4267200" cy="240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152400"/>
            <a:ext cx="7239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Challenging the "Evil Empire"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10058400" cy="484632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Major military expansion under Reagan</a:t>
            </a:r>
          </a:p>
          <a:p>
            <a:pPr eaLnBrk="1" hangingPunct="1"/>
            <a:r>
              <a:rPr lang="en-US" altLang="en-US" dirty="0" smtClean="0"/>
              <a:t>Reagan:  Soviet Union the "focus of evil in the modern world" </a:t>
            </a:r>
          </a:p>
          <a:p>
            <a:pPr eaLnBrk="1" hangingPunct="1"/>
            <a:r>
              <a:rPr lang="en-US" altLang="en-US" dirty="0" smtClean="0"/>
              <a:t>Reagan escalates arms race</a:t>
            </a:r>
          </a:p>
          <a:p>
            <a:pPr lvl="1" eaLnBrk="1" hangingPunct="1"/>
            <a:r>
              <a:rPr lang="en-US" altLang="en-US" dirty="0" smtClean="0"/>
              <a:t>Deployment of cruise missiles in Europe</a:t>
            </a:r>
          </a:p>
          <a:p>
            <a:pPr lvl="1" eaLnBrk="1" hangingPunct="1"/>
            <a:r>
              <a:rPr lang="en-US" altLang="en-US" dirty="0" smtClean="0"/>
              <a:t>Development of Strategic Defense Initiative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550" y="3461294"/>
            <a:ext cx="4474250" cy="309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61294"/>
            <a:ext cx="4648200" cy="309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7239000" cy="762000"/>
          </a:xfrm>
        </p:spPr>
        <p:txBody>
          <a:bodyPr/>
          <a:lstStyle/>
          <a:p>
            <a:pPr eaLnBrk="1" hangingPunct="1"/>
            <a:r>
              <a:rPr lang="en-US" b="1" dirty="0" smtClean="0"/>
              <a:t>Ending the Cold War 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990600"/>
            <a:ext cx="9448800" cy="4846320"/>
          </a:xfrm>
        </p:spPr>
        <p:txBody>
          <a:bodyPr/>
          <a:lstStyle/>
          <a:p>
            <a:pPr eaLnBrk="1" hangingPunct="1"/>
            <a:r>
              <a:rPr lang="en-US" dirty="0" smtClean="0"/>
              <a:t>1985 - Mikhail Gorbachev becomes the reform-minded leader of the Soviet Union</a:t>
            </a:r>
          </a:p>
          <a:p>
            <a:pPr eaLnBrk="1" hangingPunct="1"/>
            <a:r>
              <a:rPr lang="en-US" dirty="0" smtClean="0"/>
              <a:t>Glasnost, or “openness,” which aimed to introduce free speech and political liberty to the Soviet Union</a:t>
            </a:r>
          </a:p>
          <a:p>
            <a:pPr eaLnBrk="1" hangingPunct="1"/>
            <a:r>
              <a:rPr lang="en-US" dirty="0" smtClean="0"/>
              <a:t>Perestroika, or “restructuring,” which meant that the Soviets would adopt free-market economies similar to those in the West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706434"/>
            <a:ext cx="2111714" cy="2942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69951"/>
            <a:ext cx="4400798" cy="2694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05274"/>
            <a:ext cx="1371600" cy="2459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Reagan the Peacemaker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1985–1988</a:t>
            </a:r>
            <a:r>
              <a:rPr lang="en-US" altLang="en-US" dirty="0" smtClean="0"/>
              <a:t>: Reagan-Gorbachev summits</a:t>
            </a:r>
          </a:p>
          <a:p>
            <a:pPr lvl="1" eaLnBrk="1" hangingPunct="1"/>
            <a:r>
              <a:rPr lang="en-US" altLang="en-US" dirty="0" smtClean="0"/>
              <a:t>1987: Destroyed intermediate range missiles</a:t>
            </a:r>
          </a:p>
          <a:p>
            <a:pPr lvl="1" eaLnBrk="1" hangingPunct="1"/>
            <a:r>
              <a:rPr lang="en-US" altLang="en-US" dirty="0" smtClean="0"/>
              <a:t>1988: Afghanistan evacuated</a:t>
            </a:r>
          </a:p>
          <a:p>
            <a:pPr eaLnBrk="1" hangingPunct="1"/>
            <a:r>
              <a:rPr lang="en-US" altLang="en-US" dirty="0" smtClean="0"/>
              <a:t>Foreign policy triumphs with Soviets, offsets Iran-Contra scandal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98714" y="228600"/>
            <a:ext cx="9652000" cy="70104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More trouble in the </a:t>
            </a:r>
            <a:r>
              <a:rPr lang="en-US" altLang="en-US" dirty="0" smtClean="0"/>
              <a:t>Middle </a:t>
            </a:r>
            <a:r>
              <a:rPr lang="en-US" altLang="en-US" dirty="0" smtClean="0"/>
              <a:t>East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98714" y="1066800"/>
            <a:ext cx="9652000" cy="484632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1982: With U.S. encouragement, Israel  invaded Lebanon</a:t>
            </a:r>
          </a:p>
          <a:p>
            <a:pPr eaLnBrk="1" hangingPunct="1"/>
            <a:r>
              <a:rPr lang="en-US" altLang="en-US" dirty="0" smtClean="0"/>
              <a:t>International response</a:t>
            </a:r>
          </a:p>
          <a:p>
            <a:pPr lvl="1" eaLnBrk="1" hangingPunct="1"/>
            <a:r>
              <a:rPr lang="en-US" altLang="en-US" dirty="0" smtClean="0"/>
              <a:t>U.S., France send troops to maintain order </a:t>
            </a:r>
          </a:p>
          <a:p>
            <a:pPr lvl="1" eaLnBrk="1" hangingPunct="1"/>
            <a:r>
              <a:rPr lang="en-US" altLang="en-US" dirty="0" smtClean="0"/>
              <a:t>PLO evacuated to Tunisia </a:t>
            </a:r>
          </a:p>
          <a:p>
            <a:pPr eaLnBrk="1" hangingPunct="1"/>
            <a:r>
              <a:rPr lang="en-US" altLang="en-US" dirty="0" smtClean="0"/>
              <a:t>1984: 200 U.S. Marines killed in terrorist bombing</a:t>
            </a:r>
          </a:p>
          <a:p>
            <a:pPr eaLnBrk="1" hangingPunct="1"/>
            <a:r>
              <a:rPr lang="en-US" altLang="en-US" dirty="0" smtClean="0"/>
              <a:t>U.S. evacuation of Lebanon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447536"/>
            <a:ext cx="4853194" cy="3154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814" t="21960" r="45744" b="53658"/>
          <a:stretch/>
        </p:blipFill>
        <p:spPr>
          <a:xfrm>
            <a:off x="381000" y="3908546"/>
            <a:ext cx="5887809" cy="2693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Trouble Spots in Central America and the Caribbean</a:t>
            </a:r>
          </a:p>
        </p:txBody>
      </p:sp>
      <p:pic>
        <p:nvPicPr>
          <p:cNvPr id="56323" name="Picture 4" descr="DIVI723371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81200" y="1920161"/>
            <a:ext cx="7239000" cy="4225766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Reagan Revolution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Turmoil of the 1960s and economic problems of 1970s made conservative turn inevitable</a:t>
            </a:r>
          </a:p>
          <a:p>
            <a:pPr eaLnBrk="1" hangingPunct="1"/>
            <a:r>
              <a:rPr lang="en-US" altLang="en-US" smtClean="0"/>
              <a:t>Watergate bought Democrats more time</a:t>
            </a:r>
          </a:p>
          <a:p>
            <a:pPr eaLnBrk="1" hangingPunct="1"/>
            <a:r>
              <a:rPr lang="en-US" altLang="en-US" smtClean="0"/>
              <a:t>Reagan was the attractive candidate Republicans needed to assure decisive victory </a:t>
            </a:r>
          </a:p>
        </p:txBody>
      </p:sp>
      <p:sp>
        <p:nvSpPr>
          <p:cNvPr id="2" name="AutoShape 2" descr="data:image/jpeg;base64,/9j/4AAQSkZJRgABAQAAAQABAAD/2wCEAAkGBxQTEhQUExQUFhUXGBcbFxcXGBgYGhwaGhgYGhwaGBgcHCgiHBwlHBgcITIiJSkrLi8uHB81ODMsNygtLisBCgoKDg0OGxAQGy8kICUuMCwsLCwsLCwsNCwsLCw0LCwsLCwsLCwsNCw0NSw0LCwsLCwsLCwsLCwsLCwsLCwsLP/AABEIAQ0AvAMBIgACEQEDEQH/xAAcAAABBQEBAQAAAAAAAAAAAAAEAgMFBgcBAAj/xABPEAABAwIDBAYGBgYGCAYDAAABAgMRACEEEjEFQVFhBhMicYGRBzKhscHwFCNCUnLRYpKys+HxJCUzQ4LSFTVjc4Oio8JTVHTDxNMWNET/xAAaAQADAQEBAQAAAAAAAAAAAAABAgMABAUG/8QANREAAgIBAwIEBAMGBwAAAAAAAAECEQMSITEEQRNRYYEFInGRobHRFCMyM8HwFTRSgpKy4f/aAAwDAQACEQMRAD8Av8QTObUb5HGYj+NOtsqWbSoAgWubQYO7xnfTRgxaN/xovZjhQggfeJmSdwHw99OyQj/R7k38QCLjheeNKGBUDMR5d4gzxpW09pIYbU66rKhOp1N9AANSTuqLT0vYyFbgeZASVJDyCguJAn6ozCzyBm/C9K5xWzKRwZJq4ptEivBKNinzI4AG09543saUrBqOoHuJ5yD4aU7jsc2w2p11WVCRJNzroABqSSAAKhtl9NGHnENZH21OiWi63lS5+BQUZndu0GtqzyJOmaGDJOLlGNpEqnDq3kRf2/zrysMq+s9/wio/pF0nRhFIDrLxSucq0BspkapMrBB8N/fUtszFF5pLuRTYWJSleXNB0JyqIuLxM3oKabo0sM4wU2tnwxr6OqSfITbxgV36Kb2B4Sajdv8ASUYVaUONLKVAlK0lJBiMwiZBEjW16RgemDS3UsuNPsLXZHXIypUd0Gd+7doNaHixuh10uZx1qOxJpwygZ9x8f4fIrhwqosBJ5j5+RQ3SXb6cGlK3GnloUYzthBAUZgKClpInjEUhPSZv6OMStp9DJIGYoSTG5RSlROWezMa+BrPIk6BHpsripJbN0vr5ByWSLHeOIPhHt8aR1BvZWs6gRGgTBv8A4qGT0kYUwcQkOlkEpKw0u0amCASmbSAQDrRmzdoIfbS43myK9UqSpJPMA7udZTT4BLBkirkmt69/IQvDmIjTfOvjr4mkLYMTG/QJ7tI+fdTzuObDqWVKAdWkqSi9wNT7/KvYrFtspzOrQ2mYClqCRJ3Sd9qOsXRLbbngZU0bwInlqTx0PCmerMxkEcwReZNo476cTt3CnTE4c9zrf+aiUYttQ7LjarTZaTbjY0Fki+4XjmuUwUJ3axOmsW30ypKoEDSYm09xnkfzFSKVA2BB7iKXkPMU2tC6WRHqiTfs6kzyjX4DdrXlt7iDB5XtYCdDEHXhUsskUMtVbUagHJvJ0nd8R3C3PlFNhpRumSD3a+OlEYkyT4d2mpH58fJpH4Se4T7YpkwcBEjUg62KTJ8hz91PYFMBX4v+0a86HLgOaCIF4B8YIBjdRmCR2T3njwFzPh/GsApfpCxGfF4HC/ZK0LUOOdwNp9gX+sasnT3BpdwOISRJShTieRQM1vAEdxNVLpIkK25hAd30f2LUqtIeYzpUkiUqBSRxBBB9lc8N9V+Z6meXhQwOPZavuyh+ld5SjhMKkwHXCT4FKE+HbUfAU96WUZMNh3ECC0+kNkfZGRREeKE+QoXp7faezk82vMvgfCjfS8T9Db/9Qn927U5/wzZ1dOql0sfPU/u/0BfSu9mwuFWPtKUoDvbB+NX3ZtmWh/s2x/yCs19IZ/q/Ztv7sfuW607CJ+rRyQn9kU+N/vJexzdXHT0mJes/zKD6WrfReB6+f+lv8akPSbhQvBpXoptxJBGozAg+2D4Cor0uDt4RPEPe9oVYfSMf6Gv8aP2qnLmfsdGH5Y9LXnL/ALAfSVRxOx+sPrFtlw96VJz/APdUQ/iZ6Pp45ko/VxP+VNTexmS5sgo3qYfA75cj4VVdgn6RgmMMTZeOAP4OqzmPEmtK9vVUW6eKUXHtDLftv+gfgsRk2DiLzlUtH660/wD2VfsGwENNoH2UITu+ykAe6so2I7m2c5hyLuYzDpj8cT7Wq2ApvRxO1fp+py/FIaJNec5P8I/+mfbaxcbcwt9EIQf+IHf8wqS9JeFLmEbbT6y8Q0lPerMB7TVT6TFQ2j9JnsJxaG/FpLJPhWq43CJWW5/u3M4HMJUkT3Zp8BWg9WpFOprA+nyrtH8Vv/Uy70ibJZYdwaGm0JSUkKypAzQpAlUC5PE1YndhNsbWYU22hDbrLwKUpATmSmDbS6VJ9tRPpY//AGMIeCVftprQ8Thgtba9C2pRHcpC0Ef8wPhWjvOS+hs2ecemxNv+KM0/d7GU9Gej2HxG0MY060C2gvZEglAEPZRGUiwFo0qZ6P8AR9DWOxuGg9UplKkCTZJIiDMgpVIBmbU10H/1rjxaJf8A34/Orvg2UuOt4lBBSpkonepJWlaD3WV+sKONJ/cbruonDI4tunGP3pP+hm/QLZysW26VYrFoUgpCSh1QFwfWSdbjcRVj6F7Xcd67DvkKeYUUlVu0nMUyY3gjXgRUX6IhH0pPBTf/ALg+FK6HidrY8j1frv3yfyNLGko150V6yKnPPGXEUmvTj87Lc8iSRMWBnhbu8O6abSgm6U2P448IPyZp/GqhRiZKU6X9UzEanf7OVDLaJv2R329xFdkeD518j2UbgTAMaxbQ3/jUhhh2d+p3Rw5cqCzwFHW86STYaey1PYBv7Uk6jhrB046eVZgKRtU/1+x3N/u1UN6V9ntjEYZSUALezBwi2bKpsAniYMTrpwFHdJmur21gnTZLmRIP6QKkEf8AMjzpr0nqnGYBPOfN1P8Alril/DJPzPounf77A1x4b/DUOdL8Ohva2zW0ISlCeqCUpsAA+qIFG+l9UYRkf7cHybc/OmfSSjJjNnYg+ql0JUeGV1CxPeCryNI9LKVOuYLDJ9Zal25qUhCTHiqjPaM16idL82TppXwpX7N2B+k1uMHs5OkNn2NNCtLYs2mTokT4AVnXpmgJwiRoOv8AIBoVZun+0/o+z3CDCnEhpG4ysdrxCAo0U9Mpv6fkRy45Zun6eK5k5fjIrfpXVmXg40KXSPEtVYPSQf6Iv/eI+NqrnpTs5gh/s1e9sVN+lB76ptoEZluZo3kJBHvUBzNK3Wv2LY42ulrzl+EiU6Fsf0LDp4oOv6RV+dZ76P21DHtNH1W1OqI3Zg0UT7q0To/gsSyQ24UFlLaAiDKgpKUJM2Ficx33qrdEcCU7ZxvBAeI/4jiCPYqmnHeBPo86lHqX5pv8Wv6kDsNgp2mGPsjGEkc2lO5TysT51safZWfYLCf165+jmWP8TI+K6uW2sZ1eHeWfstuEd4SY9tHEtKf1YPik/GyYku8Y/dmYbcRn2UMQNXMc84T+MOJ96RWr4d7OhC/vJSrzAPxrKcb0deRslLv0lZaytufRynsjOsXBm3rzpxrQ+h7+fA4ZUz9UhM80jKfamkx2pb+RT4lGLwqUXdTku/etilelr+2wn4V/tprSyb1mvpeVlcwpgeq5+0j21pQBJmmh/Ml7EOr/AMng/wB35mSYHZ7r21Mc0y8WSo4iVZc2YdYAUG4gEkXF7VovRNBThMMlQhSW0pUDuKRlI8CIqmdF7bcxYPF/9tJq7ObQH0xtgEXZccUP8baU+fb8q2Kk2/Ur8TlObjjS20xl9kzLeibONLmLTg1NpI9cKjMYUuAjMkgK9bUjdVl9FymuqdAChiAr64quTdWWOA9aRrM62pj0aGMbjx+kfY6ofGkdA5G08eItL3mH/gFe2khtT9Wjs66WtZocUoStcvZbPzLrjgc4y65RIHDtcN1qFLRJJ1vxj2Wp/aKZWPwgTE6le6dbcDQbrxTAEXE6Tx1trvjnXafMPkJdmDE924xcX5zff7KMwXqnmon3D4UI2JVpKpEDlyO617Rr40XgR2Bfjw4m9EUE2/sVnGNht3NKTmQtswtCuKTBHeDw4gERSegzBOd1zEOvBaFB11zMoZDISBEZToQQdbEVaEDhXiL1KUYvei+PqcsI6YyaQJtzZLWLaUy8CUkyCIBSoaKSYsbndoSDrUfsXog0w8H1OvPupTlQp5QVlEEWtOhPdNTwpYFbSm7BDqMkYOCdJld6S9EUY1xKnX3UhAIQhAQAmYkyUkkkga8LULj+gSXwA9jMY4BMBSkEDcYBTVtFq8VUvhxbtorDrc8EoxlVccbFd290PRi3ErcfeGQQhKQ2EpFpiUEySJkmu7P6HtNO9etx990RlU8oKgjQ2AJIm0zFWFND4zHtNiXHEIH6SgPZO+m8ON3QP2zNo0atuAtKqjcFsZDeJxGJCiVPhAUncMgAsdbwDULtHpuw1AQlx0mACkQPBR10OlB4X0kNEhLrSkKkg3kAjdJA3UzxvmjnjlcbSfOz+hZWtiJGNVi85lTQbyQIEFPazTwTERTfSfZjmJYUy24hsLssqQVkpsYT2hHfQ2A6Z4V3RSgCJzESmN90kweUcKl8PjG3f7NaVxwIJHeN1I4bNMrHPPVGd7qq9uCI2jsd9zADCBbObIlCllKwnKmIKUiYVAGvOu9Ddlv4VnqHi0pKSS2pBXMKJUQoKSNCbEHfykzkVwGl0K7KPqZvG8b4bvjuUnp90axWNcbLQZShsKCSpxWY5spJIyQNLXNXDBuLKAXEZFxBSFBYkRoq0jvANPhVcVRUUm5GydTLJjjidVHj35M2w+zsezj3cYMHnDhXCOvaFlRqrMb24UdsbD4w7RcxeIw6m0FkpSlK23IjJCUkKuSQTNrmrm+uPmKS25NJ4a59bOmfxGUk04q9Om9+PuUboPgcQzjcQ49h3W0vZ8pgEJJXnAUQbWtNJ2ZhncJtZ9amXlMvlcOIQpSR1iwsSUgwAQUnhrpV8UDXZNFY1Vetml8QlKUm4r5o6Wt+3DBMaTnEakDXSxJv7aEVktmCZjUgGYtN06WovHapjWFcd0cN9/5UIW08B4rj2A/N6ujzZcj5d01nvJ3ye7UfOhbHqjx111NBuCQdNNdeN9Y8Rp7jGPVHj7zy+edMKx4GuLVXhpblSEikZhxtVO5qaSKXNAwqaA2tttnDj6wkk/ZSMytCbibC2p5Ujb+1xh0awtQOWxIAH2j8Afgaz9/Fy4suE5ilxZJuSEgkjl2Rpy308Y3yaUqC9q9J3sV2EBbbZUJCSpKlJBMhS+5M5RAMwaq+18OpTkQm82Fh6yiB4VadlFKkpUB9gkncCMqY8Av2U1imApYVEyJnvMD3irxpbIi23uVp7DEQDaI5G410onFYIFxOYQSoE+JIv4j21MO4bUxv4RaD824UVjsFJiNbnjoYvuufbRcqAkyLVsUIGZB9YSSLH1ssiORPkKhOpLbkgqCwo3nXXfqDY1ZklWaOcf4QRaOEUnHbPzAKQLySefaI98medJZQl9idK3EZUvkLQYAVvHlrV2CwoAg2IBEcIkVmrzQSm+huU8DNyDuH5VdNg7VZWhLSXRnSAINiY4TrUZ1yPH1JRC576dCaRFOTUxxtxukpQBTx+eFJUilMItXk10iuoFMYB2giCi/341/R4ETpQwQYtAG6xOt9aL2n9n/F8LeyhCjdlmNCQDbW5jnVFwB8i0jWLAnkJmN3fHzaiMGsZE8L7o3mhtwTItF4gCL3EydCLmimDYWI5EgnzFMKx8GvA14UlR4edKwjoFeLgAJJsBScvjUftt2GSBv4akfMVkgNmd9IsQvFYlYkFKdxz7pIBBEWndvmorC4ZbjhEwL37gQRrwGnfUl1ORQSmVLVMCbJTMEniSPjymw7N2YlNuGsWE24aVdUiT3GtnYEpbKAB2teWke72CphOEBIkC0R5C3uo1jChOn8PAUYEedI5WxqIl7Z4tbnFJcwRuoTpF6llV1KZHyKWw0V4bN7RPs08qHx7eVJ3e/fVkW1FQW2GTlPH38qKe5mVXF4kgHfPz8agcQ8UFKkkgjQ7xBPDUVJ4vgbG3tvHdeo9eDUQDY6x/D54Vakyak63NK6GdKDiEht31wLLtCu/Xte+rXmrD9jZkLEaiCNYngY001rXdgY/rmEqmVRBOkmuXJCmXhK0SwNdpvNS0iahuMJN65NOFNeApkzEftA+pMC51v9knTfpTCR3eZvN50p7a8hKIkduJv9xfDuoRSiYIO4cT7QaquDPkddUddI0JMDcZ5anfRDBEQDMQD4gG3nzpnjI0vFpiDrv4+W69EMGwvOnzqfnhTCDsV6KVNJTQCdNQ+32irKkGIv7vhUuomgdqp7M20I8xb3UUK9ys7G2fGd9YuqA2D92NY3A7hUvs9nfz9uv50vaFkJA5DfyFEYFMAWpnKxaoJSinEixrqa7UxhKkTakpRXs96Wg0TDDhio7aDf8PKpVaRQuITrIoozM/2zhrq8N2+SPnu8mMCkRlVGtvn5+FT22GYnh+U1WgkhUiLRHOJkA7t47yKuuCRJK2eB2gJ+6f4zItu499rT0NUczg3EA+OlQeDSMtjKSJHGCf4irH0Qa7K18SKjOWxSCLJFLFN0quZosLmuCuRXgayAB7UVAR/vPL6ty9At+Op1v7Zo7aw7CdP7ROunqroRKyPVtxEgQd4vB9lWXBnydBsLT5EaDQnfbU0Qg2gcKZGnhrrrxHfNop5gyPk/N6ZijgpO+lmuKpTHFGm8aJTxv+dObqyv0j+kR7C4sYfDZMrYBezpzZlqTmCZkEBIUk9mDIN7UY7sxf8AEiVJ8f5USwIFVtPS7CkIC1pbcMShRywSNc6oBFtanMFtFpwDI62qeC0n3GtJNCokwRXCaSmdfbSqUInq5vXhE+VeSr+NDYvHtN+u42k6QVAHyJpgBNMYkwKEVtxgAHrmjugLQfZM0pzaKFpOU/Om+tuEg9tGQeXA/O6qs+gqkJ1sfIb79/yatW1E8Yib7rRuqpY/ajDKz1qwCJ7IErkgzCR8YHxrFk2rJ3ZrSsuTiCdCNIkDwJ8hV12AiEGsnwfS515aQ03kb3qVcm4vwHzrWlbA6Q4dWVoL7ZmJEBR4A0uVNKw46uixBNq6pNq8K7mrmLHK8kV6YpSTQQQPa05Exf6xG/jI+NBPJ0mRYaKj/tovayuwD+mj9oChirl39lCvfO6KtEDFBW/Q6aA/sidb91PI/P3/AMaYeSQfV1MnvPO/AeZ1p8a25UzEHabcpZMCmTpSMJ5ZUUqykBRBylQkBUWJE3E7q+ZNqYLELxK04kOIxbrt0uII9dcBQVOk2ECI0r6aTVQ9KezC7gw+hMvYNaXkWE5EkFwTwgBZ/BTRdBRSP/x1vBIfWvEvlDRShamFqQsrUJylAIiTESSNL1Vn2sO7LjrxAkhClpfeNtxWFZSYvFX97AN4zM+lRUxiUhXVmCesMiCUkwWyVGYtBG+atGC6OYJtoNfR21JBk9YhLnav2jnBk61XVSFsxZrFu4Qyy84ghRB6tagJ1EomNL9qatGz/SntBaUoS226tPrK6pSipI1KghQCTpoAL91aRjNh4TL1i8Lh8rQJlTTYCUpEncLADhVY9D2yv6M7iSIU+4cutm0E2/XK/IVnJd0Gys7T6W4rHynrSy0kArS12Z5lZUVEHQCAJ5imMFs1tIhTriiZICc6ucggxPdRW3sCnB7XlXZw+Jmd6QV2UCOSzm4Qe+tG2L0dYa+syAq+yrQAchMDX2VrSQj3MyV0awjxX/SnEugwpK0rTBMwFlQtMRf4VDYzCvYT6xrEKygj1VG2m6eftrXtrdH8EpzrlsAuneCsSREEhKoOm+s26YYIJSQIGdxCUJG8qVMny9taMtRqFjF4/EBKc5CSB2pII394PcRMCjML0OaaWlb6sxUdFannHDvqwYBCmihB35QOPCAPmaL6Y4AFPWIJzN7uKd4Hvp9XkKRTjLalZUdhAGggTYfwoHbOHLRQWpBF8wPC4N94NP4LClxsgxpKbndJ+FJ2CwrEFtszd0JmZEaqm3AHzoSYI7s2Rl4qSk7ykHxIFOV7KB8K6K4mdB2K4LV0CuGsgg20fU0ntt2/4iaAdKZulE21VfQUbtFMojXtN/vE0MXcsQpQkTZQj53eFUgCR4oMkzMRqnlu03kXnSnwL791IdbjXcNdbabtbW8qXmp5Cjk0laa6kUpQqbMNJF6WEA2IBBsQd4NiCO6vJFLKaKMZMNnYjAdacKjrcIF5lMEnrW/VnqrXG+Lk6RIKjObO9ImBVGYYlCtCFMrUR+pm77VYXmwh5X4s3mJ+e6ncTjVKPVtzNpUbpSPO5qjYLKZtbaT+1v6Lh2ncPhCfrsQ6koUtKT6jSOcb9d8CQbjsjDpabDbYhDYCUjWAkQKe6oITvneTqTzNdbIymN/xodjFU6XbEaxZDTsgESlQHaSRvHze9BbP27i8AnqcRhnMWykAIeYlawkCO22q+6ZJ8TVkxCm0uoW4oApnfx0n30wxj0KVmvBJCdQSBvB9tMCyEx/TTCr0bxKl/wDhhpWbQEaAjfGvGYqN2dsJ3FvpfxKg203dnDqIz5joVgExEAxM92+/pxOWM4BSYhUct/Co7bIRdSYBoX2RtgHGpyuNyBOZIvw0+fCvbWclXaFlJUlW/UT4VEvYm9yYTpv5+FH7SeSUZhw793nvqiXAjZF4ZkpOQE5UCSZ1Sb1YvR/ss5lPKTCU5ggQIlR7R5mBc86gWSXHwhtJKjlBVoAFAb541puzcEGWktjQa8ybk0mV0HFHuFV4c68a4K5mWFiuxTZHCvA3oBBNqepePWb1sP7RO+hgTvSDp6p4AC99af2x/ZGPvN8vtp300qdbxuPG+tVitjPkI4ctNfHjbzptxenzuFLVGkTwtwjUefnQ7rgkDeOVNIVBqa7Fea0FeVakMcSKWRXUia8qiBkJtoQtJ0m0/PfS9noCUXjeTMC5PGn9tYcraUBqmFADW2o8RIpnZL4WgaHj8aZ8CsM7KhFjPOq90j2FiFDNhXyji2QCDY+oTod8Gae2l0NwjxCuqDawoKlvspJCs0KQISoG4NpIJvTzWxEJAltSfWP1LjiBBNgBmAMA6mL6UU0jFW2ZhYEOpzLGpcEmRwGmtGLaIIjlYz58qlDshJkn6SDJ9Z3UeDhtprflUJjti4pSQG1hBuSSvPrYRLcxvptVi0TmFxAIiQYOnzuoPH4OQoA2iQOUwR88aa6P7EfZJU9iS7NsoQlI11KoknyqS2s6hKSokxkUCbaqI0vwE0O+wUUvEoie+x4wb++iSr6oJmx47/kCvY1xIQCTckR4mbjlFCqxcxw+d3CnA0S3RxSUYlKjZICSbaQCST5ia0ZRrN8ErJg8TiFgy6ktoHI9kx87qsnQzbIdZShR+sQkC5klIsD4aVKavcpHbYsgNcriE11VRocUkiuGvbqQVVkjAm1j9Xe/aRz0UN2+mygGJJ5dpIt3FNOY89nf6ydDB9YTB3WpkIH2iPMi1ViZhizEXAFoMbzbjpfxM1GdZLivxGpUJ+E358fy051BL/tD+M++jMSJPsC1OHSmmlWFLzTS0YWiuEzpXFEAFRIAGpOg5zVExvS9eJcdawh6tlA7WIOqjIsgcIn5tTRi2YueJxzbZha0g8CRPkL1BYZCU4hRaVLarxeyjc67p+FVpJQyCoFRgHM4u5PIbpNQr/SJecFuQbFKvW8COBE2qnhgbNaKMwmaQEqjWPbQ2xNoh5pKwACR2k65VWkTv5ciKPU4AJNT3RqBHm1we1PhUG826oglUD5v5VYH3QRIIionGPpAJKgKMTMZW7kRJNvaeZqsbUx5XAMAC8X9tJ2vtbNofLh8zVbxuMUSlKZOe4O4CSNd8RVIRoRvsO7Rxalm+l9Pb76I2Hs1WIcShM338EiJJ8/Oh9m7KceX1aB1iwQSPspE+spW75tVv2vjGtk4aEkLxLthMXMeseCE8PzNCUt6Q0YkT092qlKkYRojK0Bm3wqLA9wM+NR+xdrLaLbiT2kkTuBG8EcN1U1OIKllRVmUokknUnUye+pVLkhGtyLjlc0a2oLN82Xj0vIC0GQdRqQd4PMfOtF1g+yemi8FjVESWV5Q6jcYSLp+6oe3Q8tq2ZtNvEIDjSpTv4g8CNxqEoaRlKwxSqbWqvDjSc1IMgXaEZAT95H7Y40wpAn1VnmmY47rU9tH1RN+2n2Kn4UOt0GM2WQN8cTzqkTSJRQ7hppxmN/lp+dRDbfbJ/SNvHSpdKwPL4afOvjQWTtHvPvozFiGtHsilg0wwqoDpvt1OFYKlHXxkSAExzUR4BVZKwMrfT3pUpa1MNHK2gws6FZibRom4HG/fAmEQcNhUl0QTmJAt+Gbb9ar/RrDl18la5Qg9a85xAJNyd6iIj8RozpBtJWJWSJCO1bXhcieHv5VdIAw3jS9mC9DfuH52NE7LwBMKIsFCONxoPEz5a1HIEA2gm0Wi4j28PzrQ+jmDhtDigAEiGwrSTBKopmwMfwOBKMraSQ6vIXCD6iJO7QrIkeBO6itpbHxgSepxDa+AdQUacVInW32aktl4UBQO83JOpMannb4bqM2zi22GlOPOJbQLFR4nSALk8hUW3YyRjr/AEvxBkShJTIVyIJBubHwoRW0nHB6xUDqSfjRx2A4++411YSqM1pKVIJOVaN2RWs9/dVi2X0GBjrzBH2UxfvVHu5UzkkCrKK2VKIQApxZNkpBN/wi/wCVWzYnQ55UKfPVJ16sBKl8pmUp9tXrZey2mBlabQgb4Fz+JWp8aY6R7aawbJeeVAHqpHrKVEhKRvNI8jeyDpQJtXaOG2Xhs2VKRohtNlOLj27pO4Vh229tu4p0uumVKPgkfdTyFI6RdIncc+XXTAiEIGiEzIA58TvqPDl/D86eMdJmx9L0Kt876mGHt82G7lyqIabE8P50ctyEd+vjTAIjHPSsq+b1a+hXSpzDrEKt7DG4jeKqWJSJ4UrCLIXbStyCj6b2PtlGIbC2z+JMyUk+8c6KWqsM6J9InGVBSVCRaDoRwVyrYNi7ZbxKMyDcRmTvBPvFtahPHW/YpGV7Me2kvspBMSsDcbAKVF+ISa82k7go9xtYAfCmdqOQWRxd04/VuWFdlv7ZSDuF9PPjNCPAZEykyZB5C1/Dl886Y6jWnF8COO+PZxAG62s0ShuRP8KaSEQEgxWRelXF/SMU1h27qCoAFyVAlIH661g/hrYcsEmJi8ceVZHhOi+0BiXcWvCytDcMJLrF3VAhSyQ5AAK1qvxG8VoNLkwJtJxDARgmTmCO0+4P7xwJgzyTaByFcwSQEqPIaxNlAXPcSPzppvodtMEk4VRJJP8Aa4czMk/3vGpbD9G8eJKsGscgtkjno5wtu8aspx8zUA7N2eXXQlRCW09txc+qjff7xIgDmeFXjZ2O69QWAUMt2QNJtGY8uVVt3YGOCA0MKspVCnFZkdpVuzZU5UiwnfPKrDsHZL6UNpcZWhKNUwJUQJEgE215zQcl5gfBZsM9DrKOOc+AQq5HAmqN6TcZ9KdSykjq2Cc5mO1N78oA86sOzHMQH3Xl4Z4ZG1dWMhJUokBKQByueFUfbWyMY5DbWFfJcPbUptaRmMSVqKYAF5PvpflvdhRKeiV1GfFITNkslJkGwLoIA3CSDHOtHImqH0P6HP4PGrcBzMdRlJNipalJUQlO5KSnU7lbzNXlxzKkqIMASbG0CdBc+FTk7ew9kft3bDWDZW88qEJ03qUrclI3qP8AOvnrpV0ldx2I612yASlDc9lCeAnVR3q/gKtHTxeKx7oV9GxaGm5Daeoe3m6iMnrEfAVT3+jeLmBhcUR/uHR4erVVFRQl2Mow6Cow62EgxKwoK/VSFewnwri2UzCVBXOCBbhN/MCi1dG8ULnC4k6GzLm8XB7O6uI2NiU//wA2IJ3DqXf8t6a0LY9hGBcwfGnHEjebj5+FOs7NxJ1Yf5/UuC/imnXNmu5YDLp721j3ijsayvYmOP8APlTSE+dHu7Ocky2sf4FR5xXEYYDUEcZEXrGbEsLKSI861j0V4gqS8Twbt4uVlRUASCQOcitK9EK5GJAIMdTcXH95S5V8gY7svO0j22bEwsmBJJhCuF99LSeKsvK/nYimNtqhTFpBWoGxIugxMaaEzyNPJ0+15fkRUI8FJLcnFeE6zI8PGAfzophJAFAk2PZvobQN/n4cKk5hM7wJM8heqMmgNYhSh4ikFvcaYa2gp1HWobQYJCQXCmYHHqzFzFR+F6QJUy688lTAaWpC0K7akkAHRIvIUCImReYvUbRXwZ21XoTCU08k1Go2irqus6lzLE5RlLgHHIDExeAqeU2rru2WgwMQFZ2jlhSI0UQkG5H2jHGtZlik+3p7kmqvJNRH+m09UHlNPJby55IQohMTJShZVEXsDFF4HHNvIS42oLQrRQuDePfatdmeOSVtB4VXKpXpFTmGHtoXbxMWRpzqsbQadwCcO825dxAWAARpBKFCe0DmA86nLKouqPQ6f4f40IyUqbulXl6mtAzuNJOt6yfpc31u0ykEpDqsMJ1jO22nSRMTPhRnRvEO4TaZwpcLiCrIoXCTKMyVJSScpuPbS+OrqvQq/hf7rWpb6dVV277mlDuruYnfWL9FcE9jHFNDEutwgrJzLXoUCIzj72s7qsW3239m4MNIfWtbzpJcgpUlIQmUp7SiLgXB3+NBZrTdbDZfhahkWFZE5PtT487NDUog76UonnWXI+kbPcwjin1OJfylaSVEAEozJMqMmF2UN4pKMW5/pN9PWOQF4zs51RZp4iBMWgeVBZ13X9sH+FN24zTVNp15co1QqPOm1PRaeetY5sw4t5p91GJeH0dKVKBedkpOacsGJASTRG2tprxGz2nVrUHm3y0VpUUlSS1nvltwE8udaPURfYbJ8GlGWlTT3p+jatGsKcPGmFrql7F2Rin+oxP0xaUHq1FqXIISQCD2ouE8N9RPRrbTidpLQtxakOOOoAUoqAOY5IBNrjLbjTeN6EP8O1KeiSbirap/Y0TIOA8qSEATAA8KouJexK8fjGW3XLtrDaesKQFZWzKbwInXnVfxOJx7TycOt94OqKAB1pI7cBMnNFZ5kuw+P4W5186uk69GaPt1cfR0zq+nx+rdkU62sAdqSeQMcOB4VAIafQ3hU4k5nevVJKs9si4vfdU+0qRP8N/KrwdqzzMsdM3FO67omzFrG1o4RPjppHGnnV9hX4Vfsmgwrn3A3Oo433VILwxKIMpzJiREwRG8G9UkRjyVHYofXgD1S0yVmQUqzFPZzBKs3ZVlmLG/DUJ9IAvgzH1ZxKQ4dOEFXLLn1qybM2ajDt9WhSimSYVBMmJuAOG+u4/CNvNqacTnQoQoGfCN4I47qhobhR3ftUY9Rrra39d/0H8l/Gs12a4v6FtMJJ6sPpDNpAzPJsBFxGTzq/OYVZa6oPKAjLngdbER6+maPtZfM3qOx/RxtWEOEbPVNnLeM57KgubkSSUiSa04t8G6XNDHs+7j7JO7GjtX6pDKUK+kLZTkSstICpbsqyz2bGwE2Nqc6FbGXhMMGnCFKzKUY0EwAAYvYT3k0XidiBxhtBWUuNJSEPJSAoFMQcpm1gSJ10iisC47EPJSFj7SD2F/pAWKSd6SO4kVlHdNgyZY+G4w7u37cV6Fd9ILyUpYzSJLkcNG9ar208DisYMOgMnq0ICULjKjKYBWVE3sB6vDSpL0qHsYY/pO+5FWXovfBYX/AHDX7Aqco68jid+PO+n6THkirdvntyZ10rdUjah6sZlpOH6sETJDbYSI5mPOiuimI67aubFS29KiEZcozpTASZMphMkTvSL8WOkF9tgTo/hPYGqKe/1//wAVH7lNc7VSf1/U9RSTwKFb+Fd9+2xBdDtqvYdxa2GeuWUZSkJWogSk5oTfUAcK0fpbsdWMwacoh1OVxKeJywtu/GTHMCqJ6NdoNMPuF5aWwWoBUYk50mJ7hVr6W9JFNtNPYRxKkdZldUAFC6QQJItofMVTD/Lergj8Q8R9bDw401Xzb09uPIH6GbTZxKEYfEtoU6yD1fWICjlEW7QspMAHkBwNV1s/1niD+ljT/wBJ+pLbGMZe2iwvCqBKygqUkES5mJTJjWAAfbvqLaX/AFhilax9P/d4ilfaPk1uWxQpzmk1qhel9m+fuOdEj/Q9p8epR+y7UdP9Wj/1n/xx+dPbBxzbWExyFqCVuobShNyVHtgx5iTzpl0Rs1FrHFqIPEBkJt428Kmlsvc6XfjSb7zjX/FF29H21luISyWSlDbYKXO1Cu1oJSBv3E1nmNCg864CRleUQqNFZ1FPj2Z8K0zohtZgYfDN9c1nyoTkK0hWYn1cszJJ0qobA2f9Ib2mgDtAoUiPvIU8oecEeNWcG4RX98Hn9NlWLNmm40rS+8qb3+4V0X2h9I2ot0CAttRA4WQD7Qab6S/64Y/Fh/eKD9G6v6Zb/wAJfvRRu3r7ZZ/Ex8KF3ik/UacVDrJRXCxlo6UiAwvch9JJ5KStHEb1CiAxP3vAUjpYZwq7faZ/fN6U6yrsi503JUa7kfLtki4bWsbndw0Frzbj4VK5jCb7h7hUYkX8feR7OVIfWQAcyr7sxAsY0FO0ISi6bzVGybDMvjOY+VecQfvq37zy0oUYk0muLqJ+0RmXaPtHf7q4VSLlWpHrE8NZ11oaTE0g101EBM5kyoWFwpU7+fKkoa7QTmX35lecA99GjD+2dkt4gJDiQchJTKQoXsZCgQQfhRrLaUJSlKQlKQAABAAAgADcAKhkGYMrufvq8rnv140643ulVgblR3dxoV3G1tqr2HndjYdbvXKZQXQQc5HalMZTPEQPKuubIYU915aT1sg575rDKDM8LU200CEm9xxVaBxm+tI6iCBJ7W+VWN+fLSk8OL7DrNP/AFPy57eQweiGB/8ALN/83+an8PsdhttTSW0hpRJKCMyTMTqTwHlSkpnjcJ+0q0+PKkKTrrwupX56cqyxxXYaXUZZbSk37sc2bsPDMHM0y2hX3gJPgTJHhTf+gMN1qnepRnVnzKGYTnBSuQDFwo7t9dcZFrC88eHfzphTIUDusDbWTI18j4RvreHHyN4+S29T39WNL6HYLU4ZH6zn+aicVsLDuNoaWynIj1EjMkA74ykUMpIga7t5+FvZTSWwRwmN5tc863hR8gvqMrpuT29WLY6JYNC0uIZhaVBSTndMKSZBgr3EUVs7ZLOHKyyjIXCCvtKMkEkesTHrHzqOUyJgZrx9onWBSfooM8hG+9pvfSLRWWOK4RpdRlntKTfuP4Ho/h2HC602ULIInMsiFGTAJI1G6kvbCYW+MQpJ60FJBzKAlOlpjdTCUkggEgcATxi17C+le+ipMzJ/kZrPHGqN+0Zb1andVz28gvbMLaKQROZvgTAWkm2+wNONLgQIMa+qb/yih0sCJvJKryeWm6nVNxYkk8eNORbP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962401"/>
            <a:ext cx="18097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7" r="13302"/>
          <a:stretch/>
        </p:blipFill>
        <p:spPr bwMode="auto">
          <a:xfrm>
            <a:off x="4975956" y="3962401"/>
            <a:ext cx="1882044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4267200"/>
            <a:ext cx="1771650" cy="117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504799"/>
            <a:ext cx="1905000" cy="106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Election of 1984</a:t>
            </a:r>
          </a:p>
        </p:txBody>
      </p:sp>
      <p:pic>
        <p:nvPicPr>
          <p:cNvPr id="59395" name="Picture 4" descr="DIVI7233TB32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5842"/>
          <a:stretch>
            <a:fillRect/>
          </a:stretch>
        </p:blipFill>
        <p:spPr>
          <a:xfrm>
            <a:off x="1206500" y="2362200"/>
            <a:ext cx="9141578" cy="2590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Confrontation in Central America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Lack of moderate, middle-class regimes led U.S. to support oppressive right-wing dictatorships</a:t>
            </a:r>
          </a:p>
          <a:p>
            <a:pPr eaLnBrk="1" hangingPunct="1"/>
            <a:r>
              <a:rPr lang="en-US" altLang="en-US" smtClean="0"/>
              <a:t>This put U.S. at odds with reform movements, whom U.S. saw as linked to Communism</a:t>
            </a:r>
          </a:p>
          <a:p>
            <a:pPr eaLnBrk="1" hangingPunct="1"/>
            <a:r>
              <a:rPr lang="en-US" altLang="en-US" smtClean="0"/>
              <a:t>Reagan reversed Carter support for Sandinistas, driving them to Soviets </a:t>
            </a:r>
          </a:p>
          <a:p>
            <a:pPr eaLnBrk="1" hangingPunct="1"/>
            <a:r>
              <a:rPr lang="en-US" altLang="en-US" smtClean="0"/>
              <a:t>Reagan began covert support for Contras after Congress rejects overt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Trading Arms for Hostages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Iranian-backed Lebanese militants seized 6 Americans hostage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Advanced weapons sold to Iran for influence in freeing American hostages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Oliver North’s plan: Iran-Contra scandal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Profit from Iran arms sales to Contras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Funding clearly violates Boland Amendment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Reagan escaped impeachment, North and others were jailed</a:t>
            </a:r>
          </a:p>
          <a:p>
            <a:pPr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The United States and the Middle East</a:t>
            </a:r>
          </a:p>
        </p:txBody>
      </p:sp>
      <p:pic>
        <p:nvPicPr>
          <p:cNvPr id="19461" name="Picture 4" descr="ASSET4549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049" y="1828800"/>
            <a:ext cx="10261579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Challenging the New Deal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mtClean="0"/>
              <a:t>Reagan’s Presidency saw breakup of Democratic New Deal Coalition</a:t>
            </a:r>
          </a:p>
          <a:p>
            <a:pPr eaLnBrk="1" hangingPunct="1"/>
            <a:r>
              <a:rPr lang="en-US" altLang="en-US" smtClean="0"/>
              <a:t>New Deal premises challenged by Reagan view that the private sector rather than government should be source of remedy for America’s ills</a:t>
            </a:r>
          </a:p>
          <a:p>
            <a:pPr eaLnBrk="1" hangingPunct="1"/>
            <a:r>
              <a:rPr lang="en-US" altLang="en-US" smtClean="0"/>
              <a:t>Popular centerpieces of welfare state left intact</a:t>
            </a:r>
          </a:p>
          <a:p>
            <a:pPr eaLnBrk="1" hangingPunct="1"/>
            <a:r>
              <a:rPr lang="en-US" altLang="en-US" smtClean="0"/>
              <a:t>Small government conservatism was wave of the future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ran_host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1066800"/>
            <a:ext cx="5885666" cy="4419600"/>
          </a:xfrm>
          <a:prstGeom prst="rect">
            <a:avLst/>
          </a:prstGeom>
        </p:spPr>
      </p:pic>
      <p:pic>
        <p:nvPicPr>
          <p:cNvPr id="6" name="Picture 5" descr="US_Ira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609600"/>
            <a:ext cx="2724150" cy="3048000"/>
          </a:xfrm>
          <a:prstGeom prst="rect">
            <a:avLst/>
          </a:prstGeom>
        </p:spPr>
      </p:pic>
      <p:pic>
        <p:nvPicPr>
          <p:cNvPr id="4" name="Content Placeholder 3" descr="american_hostage_of_iran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15846" t="26533" r="11969" b="5154"/>
          <a:stretch>
            <a:fillRect/>
          </a:stretch>
        </p:blipFill>
        <p:spPr>
          <a:xfrm>
            <a:off x="5867400" y="3886200"/>
            <a:ext cx="3124200" cy="2819400"/>
          </a:xfrm>
        </p:spPr>
      </p:pic>
    </p:spTree>
    <p:extLst>
      <p:ext uri="{BB962C8B-B14F-4D97-AF65-F5344CB8AC3E}">
        <p14:creationId xmlns:p14="http://schemas.microsoft.com/office/powerpoint/2010/main" val="137708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ostage_Cris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125678">
            <a:off x="6629400" y="457201"/>
            <a:ext cx="3435266" cy="4525963"/>
          </a:xfrm>
        </p:spPr>
      </p:pic>
      <p:pic>
        <p:nvPicPr>
          <p:cNvPr id="5" name="Picture 4" descr="iran_host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381000"/>
            <a:ext cx="4572000" cy="3433156"/>
          </a:xfrm>
          <a:prstGeom prst="rect">
            <a:avLst/>
          </a:prstGeom>
        </p:spPr>
      </p:pic>
      <p:pic>
        <p:nvPicPr>
          <p:cNvPr id="6" name="Picture 5" descr="iranhost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1" y="3657600"/>
            <a:ext cx="4590361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7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rt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4114800"/>
            <a:ext cx="3429000" cy="2491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ran-hostage-crisi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1147696">
            <a:off x="2467828" y="2321980"/>
            <a:ext cx="3144644" cy="4140820"/>
          </a:xfrm>
        </p:spPr>
      </p:pic>
      <p:pic>
        <p:nvPicPr>
          <p:cNvPr id="6" name="Picture 5" descr="n00003669-r-b-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381001"/>
            <a:ext cx="3810000" cy="2712357"/>
          </a:xfrm>
          <a:prstGeom prst="rect">
            <a:avLst/>
          </a:prstGeom>
        </p:spPr>
      </p:pic>
      <p:pic>
        <p:nvPicPr>
          <p:cNvPr id="5" name="Picture 4" descr="khomeini_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69821">
            <a:off x="5556376" y="1059781"/>
            <a:ext cx="4588787" cy="303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2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gas-lines.jpg"/>
          <p:cNvPicPr>
            <a:picLocks noChangeAspect="1"/>
          </p:cNvPicPr>
          <p:nvPr/>
        </p:nvPicPr>
        <p:blipFill>
          <a:blip r:embed="rId2" cstate="print"/>
          <a:srcRect b="4000"/>
          <a:stretch>
            <a:fillRect/>
          </a:stretch>
        </p:blipFill>
        <p:spPr>
          <a:xfrm rot="20943081">
            <a:off x="1956337" y="657298"/>
            <a:ext cx="4763648" cy="2601937"/>
          </a:xfrm>
          <a:prstGeom prst="rect">
            <a:avLst/>
          </a:prstGeom>
        </p:spPr>
      </p:pic>
      <p:pic>
        <p:nvPicPr>
          <p:cNvPr id="6" name="Picture 5" descr="carter-anti-inflation-car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1" y="3124200"/>
            <a:ext cx="5191125" cy="3524250"/>
          </a:xfrm>
          <a:prstGeom prst="rect">
            <a:avLst/>
          </a:prstGeom>
        </p:spPr>
      </p:pic>
      <p:pic>
        <p:nvPicPr>
          <p:cNvPr id="5" name="Picture 4" descr="carter on tim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00526">
            <a:off x="6970679" y="778866"/>
            <a:ext cx="3193083" cy="4206887"/>
          </a:xfrm>
          <a:prstGeom prst="rect">
            <a:avLst/>
          </a:prstGeom>
        </p:spPr>
      </p:pic>
      <p:pic>
        <p:nvPicPr>
          <p:cNvPr id="4" name="Content Placeholder 3" descr="270111673_carterGasLines_xlarge.jpe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7924800" y="4495800"/>
            <a:ext cx="2286000" cy="2037806"/>
          </a:xfrm>
        </p:spPr>
      </p:pic>
    </p:spTree>
    <p:extLst>
      <p:ext uri="{BB962C8B-B14F-4D97-AF65-F5344CB8AC3E}">
        <p14:creationId xmlns:p14="http://schemas.microsoft.com/office/powerpoint/2010/main" val="287886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76200"/>
            <a:ext cx="72390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Election of 1980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783080"/>
            <a:ext cx="7239000" cy="484632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Carter’s troubles</a:t>
            </a:r>
          </a:p>
          <a:p>
            <a:pPr lvl="1" eaLnBrk="1" hangingPunct="1"/>
            <a:r>
              <a:rPr lang="en-US" altLang="en-US" sz="2400" dirty="0"/>
              <a:t>High inflation and high unemployment</a:t>
            </a:r>
          </a:p>
          <a:p>
            <a:pPr lvl="1" eaLnBrk="1" hangingPunct="1"/>
            <a:r>
              <a:rPr lang="en-US" altLang="en-US" sz="2400" dirty="0"/>
              <a:t>Hostage crisis and Soviet invasion of Afghanistan made Carter look naïve and helpless</a:t>
            </a:r>
          </a:p>
          <a:p>
            <a:pPr eaLnBrk="1" hangingPunct="1"/>
            <a:r>
              <a:rPr lang="en-US" altLang="en-US" dirty="0" smtClean="0"/>
              <a:t>Reagan: “Are you better off now than you were 4 years ago?”</a:t>
            </a:r>
          </a:p>
          <a:p>
            <a:pPr eaLnBrk="1" hangingPunct="1"/>
            <a:r>
              <a:rPr lang="en-US" altLang="en-US" dirty="0" smtClean="0"/>
              <a:t>Reagan won in a landslide</a:t>
            </a:r>
          </a:p>
          <a:p>
            <a:pPr lvl="1" eaLnBrk="1" hangingPunct="1"/>
            <a:r>
              <a:rPr lang="en-US" altLang="en-US" sz="2400" dirty="0"/>
              <a:t>Won all Southern states but Georgia</a:t>
            </a:r>
          </a:p>
          <a:p>
            <a:pPr lvl="1" eaLnBrk="1" hangingPunct="1"/>
            <a:r>
              <a:rPr lang="en-US" altLang="en-US" sz="2400" dirty="0"/>
              <a:t>Made inroads into traditional New Deal groups</a:t>
            </a:r>
          </a:p>
          <a:p>
            <a:pPr lvl="1" eaLnBrk="1" hangingPunct="1"/>
            <a:r>
              <a:rPr lang="en-US" altLang="en-US" sz="2400" dirty="0"/>
              <a:t>Republicans retook the Senate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53775"/>
            <a:ext cx="1143000" cy="115602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3" r="7674" b="7454"/>
          <a:stretch/>
        </p:blipFill>
        <p:spPr bwMode="auto">
          <a:xfrm>
            <a:off x="6934200" y="1156985"/>
            <a:ext cx="1041722" cy="105281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DIVI72337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1425" y="533400"/>
            <a:ext cx="4725988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dirty="0" smtClean="0"/>
              <a:t>Ronald Reagan and the Reagan Coalition 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Former actor</a:t>
            </a:r>
          </a:p>
          <a:p>
            <a:pPr eaLnBrk="1" hangingPunct="1"/>
            <a:r>
              <a:rPr lang="en-US" smtClean="0"/>
              <a:t>President Screen Actors Guild</a:t>
            </a:r>
          </a:p>
          <a:p>
            <a:pPr eaLnBrk="1" hangingPunct="1"/>
            <a:r>
              <a:rPr lang="en-US" smtClean="0"/>
              <a:t>Once a New Deal Democrat, he became a Republican, represented the “New Right”</a:t>
            </a:r>
          </a:p>
          <a:p>
            <a:pPr eaLnBrk="1" hangingPunct="1"/>
            <a:r>
              <a:rPr lang="en-US" smtClean="0"/>
              <a:t>Governor of California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3962400"/>
            <a:ext cx="204268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62400"/>
            <a:ext cx="220697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9" r="15584"/>
          <a:stretch/>
        </p:blipFill>
        <p:spPr bwMode="auto">
          <a:xfrm>
            <a:off x="6774156" y="3458901"/>
            <a:ext cx="3680749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" t="3776" r="3888" b="5542"/>
          <a:stretch/>
        </p:blipFill>
        <p:spPr bwMode="auto">
          <a:xfrm>
            <a:off x="7315200" y="4648201"/>
            <a:ext cx="1967696" cy="2003867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673</Words>
  <Application>Microsoft Office PowerPoint</Application>
  <PresentationFormat>Widescreen</PresentationFormat>
  <Paragraphs>87</Paragraphs>
  <Slides>24</Slides>
  <Notes>14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Times New Roman</vt:lpstr>
      <vt:lpstr>Trebuchet MS</vt:lpstr>
      <vt:lpstr>Wingdings</vt:lpstr>
      <vt:lpstr>Wingdings 2</vt:lpstr>
      <vt:lpstr>Opulent</vt:lpstr>
      <vt:lpstr>PowerPoint Presentation</vt:lpstr>
      <vt:lpstr>The Reagan Revolution</vt:lpstr>
      <vt:lpstr>PowerPoint Presentation</vt:lpstr>
      <vt:lpstr>PowerPoint Presentation</vt:lpstr>
      <vt:lpstr>PowerPoint Presentation</vt:lpstr>
      <vt:lpstr>PowerPoint Presentation</vt:lpstr>
      <vt:lpstr>The Election of 1980</vt:lpstr>
      <vt:lpstr>PowerPoint Presentation</vt:lpstr>
      <vt:lpstr>Ronald Reagan and the Reagan Coalition </vt:lpstr>
      <vt:lpstr>A Rapidly Changing U.S. Government</vt:lpstr>
      <vt:lpstr>Reaganomics — Supply-Side Tax Cuts, Military Growth, and Electoral Politics </vt:lpstr>
      <vt:lpstr>Cutting Taxes and Spending</vt:lpstr>
      <vt:lpstr>Unleashing the Private Sector</vt:lpstr>
      <vt:lpstr>Reagan and the World</vt:lpstr>
      <vt:lpstr>Challenging the "Evil Empire"</vt:lpstr>
      <vt:lpstr>Ending the Cold War </vt:lpstr>
      <vt:lpstr>Reagan the Peacemaker</vt:lpstr>
      <vt:lpstr>More trouble in the Middle East</vt:lpstr>
      <vt:lpstr>Trouble Spots in Central America and the Caribbean</vt:lpstr>
      <vt:lpstr>The Election of 1984</vt:lpstr>
      <vt:lpstr>Confrontation in Central America</vt:lpstr>
      <vt:lpstr>Trading Arms for Hostages</vt:lpstr>
      <vt:lpstr>The United States and the Middle East</vt:lpstr>
      <vt:lpstr>Challenging the New Deal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jon.carl</dc:creator>
  <cp:lastModifiedBy>Carl, Jon</cp:lastModifiedBy>
  <cp:revision>16</cp:revision>
  <dcterms:created xsi:type="dcterms:W3CDTF">2016-04-04T13:38:20Z</dcterms:created>
  <dcterms:modified xsi:type="dcterms:W3CDTF">2021-04-13T12:05:02Z</dcterms:modified>
</cp:coreProperties>
</file>