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56" r:id="rId2"/>
    <p:sldId id="301" r:id="rId3"/>
    <p:sldId id="264" r:id="rId4"/>
    <p:sldId id="258" r:id="rId5"/>
    <p:sldId id="263" r:id="rId6"/>
    <p:sldId id="262" r:id="rId7"/>
    <p:sldId id="259" r:id="rId8"/>
    <p:sldId id="260" r:id="rId9"/>
    <p:sldId id="257" r:id="rId10"/>
    <p:sldId id="266" r:id="rId11"/>
    <p:sldId id="268" r:id="rId12"/>
    <p:sldId id="270" r:id="rId13"/>
    <p:sldId id="271" r:id="rId14"/>
    <p:sldId id="272" r:id="rId15"/>
    <p:sldId id="273" r:id="rId16"/>
    <p:sldId id="267" r:id="rId17"/>
    <p:sldId id="274" r:id="rId18"/>
    <p:sldId id="28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318" r:id="rId27"/>
    <p:sldId id="322" r:id="rId28"/>
    <p:sldId id="323" r:id="rId29"/>
    <p:sldId id="269" r:id="rId30"/>
    <p:sldId id="316" r:id="rId31"/>
    <p:sldId id="317" r:id="rId32"/>
    <p:sldId id="324" r:id="rId33"/>
    <p:sldId id="325" r:id="rId34"/>
    <p:sldId id="265" r:id="rId35"/>
    <p:sldId id="315" r:id="rId36"/>
    <p:sldId id="321" r:id="rId37"/>
    <p:sldId id="314" r:id="rId38"/>
    <p:sldId id="320" r:id="rId39"/>
    <p:sldId id="313" r:id="rId40"/>
    <p:sldId id="310" r:id="rId41"/>
    <p:sldId id="309" r:id="rId42"/>
    <p:sldId id="290" r:id="rId43"/>
    <p:sldId id="312" r:id="rId44"/>
    <p:sldId id="303" r:id="rId45"/>
    <p:sldId id="305" r:id="rId46"/>
    <p:sldId id="307" r:id="rId47"/>
    <p:sldId id="311" r:id="rId48"/>
    <p:sldId id="304" r:id="rId49"/>
    <p:sldId id="308" r:id="rId50"/>
    <p:sldId id="306" r:id="rId51"/>
    <p:sldId id="302" r:id="rId52"/>
    <p:sldId id="283" r:id="rId53"/>
    <p:sldId id="284" r:id="rId54"/>
    <p:sldId id="285" r:id="rId55"/>
    <p:sldId id="286" r:id="rId56"/>
    <p:sldId id="287" r:id="rId57"/>
    <p:sldId id="288" r:id="rId58"/>
    <p:sldId id="289" r:id="rId59"/>
    <p:sldId id="291" r:id="rId60"/>
    <p:sldId id="292" r:id="rId61"/>
    <p:sldId id="293" r:id="rId62"/>
    <p:sldId id="294" r:id="rId63"/>
    <p:sldId id="295" r:id="rId64"/>
    <p:sldId id="296" r:id="rId65"/>
    <p:sldId id="297" r:id="rId66"/>
    <p:sldId id="298" r:id="rId67"/>
    <p:sldId id="299" r:id="rId68"/>
    <p:sldId id="300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2B32B-5EA8-43FC-AD56-17F3CFE5E02F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4BBE3-1331-4559-9BD5-A360CC931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2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21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21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3259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26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26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7355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22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22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82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4283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23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23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5307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27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 i="1">
                <a:latin typeface="Times New Roman" pitchFamily="8" charset="0"/>
              </a:rPr>
              <a:t>27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8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8379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DB8-1E4F-4743-933F-06ABF61EC925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BB7-ABE6-4247-A6D7-F58DF1A4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DB8-1E4F-4743-933F-06ABF61EC925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BB7-ABE6-4247-A6D7-F58DF1A4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DB8-1E4F-4743-933F-06ABF61EC925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BB7-ABE6-4247-A6D7-F58DF1A4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DB8-1E4F-4743-933F-06ABF61EC925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BB7-ABE6-4247-A6D7-F58DF1A4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DB8-1E4F-4743-933F-06ABF61EC925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BB7-ABE6-4247-A6D7-F58DF1A4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DB8-1E4F-4743-933F-06ABF61EC925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BB7-ABE6-4247-A6D7-F58DF1A4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DB8-1E4F-4743-933F-06ABF61EC925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BB7-ABE6-4247-A6D7-F58DF1A4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DB8-1E4F-4743-933F-06ABF61EC925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BB7-ABE6-4247-A6D7-F58DF1A4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DB8-1E4F-4743-933F-06ABF61EC925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BB7-ABE6-4247-A6D7-F58DF1A4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DB8-1E4F-4743-933F-06ABF61EC925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7BB7-ABE6-4247-A6D7-F58DF1A4DA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DB8-1E4F-4743-933F-06ABF61EC925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5E7BB7-ABE6-4247-A6D7-F58DF1A4DA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D5E7BB7-ABE6-4247-A6D7-F58DF1A4DA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5496DB8-1E4F-4743-933F-06ABF61EC925}" type="datetimeFigureOut">
              <a:rPr lang="en-US" smtClean="0"/>
              <a:pPr/>
              <a:t>3/16/2022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-sQSp5jbSQ&amp;disable_polymer=tru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evsc.webex.com/meet/jon.car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0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25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Complacency and Change</a:t>
            </a:r>
          </a:p>
        </p:txBody>
      </p:sp>
    </p:spTree>
    <p:extLst>
      <p:ext uri="{BB962C8B-B14F-4D97-AF65-F5344CB8AC3E}">
        <p14:creationId xmlns:p14="http://schemas.microsoft.com/office/powerpoint/2010/main" val="391029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 Culture on the Move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 1960, the average family income of $5,620 was 30 percent higher than it had been in 1950.</a:t>
            </a:r>
          </a:p>
          <a:p>
            <a:pPr eaLnBrk="1" hangingPunct="1"/>
            <a:r>
              <a:rPr lang="en-US" altLang="en-US"/>
              <a:t>The decade of the 1950s was also, as the writer Morris Dickstein noted, “a fertile period, a seedbed of ideas that would burgeon and live in the more activist, less reflective climate that followed.”</a:t>
            </a:r>
          </a:p>
        </p:txBody>
      </p:sp>
    </p:spTree>
    <p:extLst>
      <p:ext uri="{BB962C8B-B14F-4D97-AF65-F5344CB8AC3E}">
        <p14:creationId xmlns:p14="http://schemas.microsoft.com/office/powerpoint/2010/main" val="322727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1950’s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04801"/>
            <a:ext cx="7543800" cy="1298575"/>
          </a:xfrm>
        </p:spPr>
        <p:txBody>
          <a:bodyPr/>
          <a:lstStyle/>
          <a:p>
            <a:r>
              <a:rPr lang="en-US" dirty="0"/>
              <a:t>Economic Boom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614262"/>
            <a:ext cx="42862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1636033"/>
            <a:ext cx="247272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224112"/>
            <a:ext cx="3523490" cy="249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5" name="Content Placeholder 3" descr="1940shouse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19600" y="457200"/>
            <a:ext cx="5943600" cy="3962400"/>
          </a:xfrm>
        </p:spPr>
      </p:pic>
      <p:pic>
        <p:nvPicPr>
          <p:cNvPr id="8196" name="Picture 4" descr="levittown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3581400"/>
            <a:ext cx="416560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19" name="Picture 4" descr="PT-AK559_Suburb_G_2008122417442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52400"/>
            <a:ext cx="7632700" cy="509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Content Placeholder 3" descr="levittfamily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72400" y="3124200"/>
            <a:ext cx="3578225" cy="35544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Picture 4" descr="Lustron-hom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4572001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meet-models-kdn-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0" y="76201"/>
            <a:ext cx="589915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LustronprototypeHinsdaleIL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2800" y="152400"/>
            <a:ext cx="3048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Content Placeholder 3" descr="Lustron Home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019800" y="4038600"/>
            <a:ext cx="4275138" cy="2514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7" name="Content Placeholder 3" descr="luslivroom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00800" y="228600"/>
            <a:ext cx="3810000" cy="3187700"/>
          </a:xfrm>
        </p:spPr>
      </p:pic>
      <p:pic>
        <p:nvPicPr>
          <p:cNvPr id="11268" name="Picture 4" descr="lustron-two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800" y="2286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prefab-home-lustron-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86200" y="3276600"/>
            <a:ext cx="44196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The Growing Impact of Television 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From 104 commercial stations broadcasting to 5 million homes in 1950, television expanded to almost 600 stations received in 45,750,000 homes in 1960.</a:t>
            </a:r>
          </a:p>
          <a:p>
            <a:pPr eaLnBrk="1" hangingPunct="1"/>
            <a:r>
              <a:rPr lang="en-US" altLang="en-US" sz="2800" dirty="0"/>
              <a:t>Television news programs were usually 15 minutes long</a:t>
            </a:r>
          </a:p>
          <a:p>
            <a:pPr eaLnBrk="1" hangingPunct="1"/>
            <a:r>
              <a:rPr lang="en-US" altLang="en-US" sz="2800" dirty="0"/>
              <a:t>Shows ranged from dramas to comedy</a:t>
            </a:r>
          </a:p>
        </p:txBody>
      </p:sp>
    </p:spTree>
    <p:extLst>
      <p:ext uri="{BB962C8B-B14F-4D97-AF65-F5344CB8AC3E}">
        <p14:creationId xmlns:p14="http://schemas.microsoft.com/office/powerpoint/2010/main" val="1319209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1" name="Content Placeholder 3" descr="1950s-300x2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086601" y="4114800"/>
            <a:ext cx="3292475" cy="2305050"/>
          </a:xfrm>
        </p:spPr>
      </p:pic>
      <p:pic>
        <p:nvPicPr>
          <p:cNvPr id="12292" name="Picture 4" descr="ad_tv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2600" y="3581400"/>
            <a:ext cx="48387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J+B-332_the-prime-TV-audience-in-America_1950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81001"/>
            <a:ext cx="37211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retro-71774164_29937c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9801" y="609600"/>
            <a:ext cx="43084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5" name="Content Placeholder 3" descr="Early_1950s_Television_Set_Eugene_Orego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52600" y="609600"/>
            <a:ext cx="4724400" cy="5532438"/>
          </a:xfrm>
        </p:spPr>
      </p:pic>
      <p:pic>
        <p:nvPicPr>
          <p:cNvPr id="13316" name="Picture 4" descr="1950's predicta television debutaunt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1800" y="3098800"/>
            <a:ext cx="36576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1950's predicta tv chalet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1" y="152400"/>
            <a:ext cx="3078163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Interstate Highway System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1" y="1371600"/>
            <a:ext cx="8367713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Eisenhower's “new” approach</a:t>
            </a:r>
          </a:p>
          <a:p>
            <a:r>
              <a:rPr lang="en-US" dirty="0"/>
              <a:t>Massive Retaliation</a:t>
            </a:r>
          </a:p>
          <a:p>
            <a:r>
              <a:rPr lang="en-US" dirty="0"/>
              <a:t>Brinksmanship</a:t>
            </a:r>
          </a:p>
          <a:p>
            <a:r>
              <a:rPr lang="en-US" dirty="0"/>
              <a:t>CIA and how it “fought” the Cold War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413" y="838200"/>
            <a:ext cx="38163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8188" y="3856038"/>
            <a:ext cx="41846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738188"/>
            <a:ext cx="2459038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828800" y="2205038"/>
            <a:ext cx="8229600" cy="4525962"/>
          </a:xfrm>
        </p:spPr>
        <p:txBody>
          <a:bodyPr/>
          <a:lstStyle/>
          <a:p>
            <a:endParaRPr lang="en-US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03851" y="2743200"/>
            <a:ext cx="5019675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3775" y="152401"/>
            <a:ext cx="43434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9914" y="152401"/>
            <a:ext cx="3875087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05064" y="2551113"/>
            <a:ext cx="28527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228600"/>
            <a:ext cx="47180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3733801"/>
            <a:ext cx="42672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39" name="Content Placeholder 3" descr="adec_0001_0006_0_img076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8801" y="3429000"/>
            <a:ext cx="4638675" cy="2884488"/>
          </a:xfrm>
        </p:spPr>
      </p:pic>
      <p:pic>
        <p:nvPicPr>
          <p:cNvPr id="14340" name="Picture 4" descr="buffalo-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800" y="304801"/>
            <a:ext cx="3810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JolietMcDonald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3543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roadside-diner2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3600" y="381001"/>
            <a:ext cx="41656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3" name="Picture 4" descr="Rancho_Motor_Lodge,_Santa_Rosa,_New_Mexico._Santa_Rosa's_finest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48401" y="533401"/>
            <a:ext cx="4164013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wigwam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9801" y="1371600"/>
            <a:ext cx="3897313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Content Placeholder 3" descr="Facing_the_historic_Tucumcari_Mountain,_Yucca_Motel_on_Highway_66_East,_Tucumcari,_New_Mexico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181600" y="3581400"/>
            <a:ext cx="5029200" cy="31623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7" name="Picture 4" descr="1565907553_3fcc532e7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381000"/>
            <a:ext cx="457200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2267287957_e61aa3219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1" y="3733800"/>
            <a:ext cx="47466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Content Placeholder 3" descr="189778498_b646ebe199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943600" y="1752600"/>
            <a:ext cx="4267200" cy="26797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1950’s 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Conformity 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Dissent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7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Good Life?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Consumerism the dominant social theme of the 1950s</a:t>
            </a:r>
          </a:p>
          <a:p>
            <a:pPr eaLnBrk="1" hangingPunct="1"/>
            <a:r>
              <a:rPr lang="en-US" altLang="en-US" dirty="0"/>
              <a:t>Quality of life left Americans anxious and dissatisfied</a:t>
            </a:r>
          </a:p>
          <a:p>
            <a:r>
              <a:rPr lang="en-US" altLang="en-US" dirty="0"/>
              <a:t>“Little Boxes” </a:t>
            </a:r>
            <a:r>
              <a:rPr lang="en-US" altLang="en-US" dirty="0">
                <a:hlinkClick r:id="rId2"/>
              </a:rPr>
              <a:t>Pete Seeger</a:t>
            </a:r>
            <a:endParaRPr lang="en-US" altLang="en-US" dirty="0"/>
          </a:p>
          <a:p>
            <a:r>
              <a:rPr lang="en-US" altLang="en-US"/>
              <a:t>Thinking Historically – page 736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09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7024744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Big Words from </a:t>
            </a:r>
            <a:r>
              <a:rPr lang="en-US" dirty="0" err="1"/>
              <a:t>Halberstam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56657"/>
            <a:ext cx="9571038" cy="5026025"/>
          </a:xfrm>
        </p:spPr>
        <p:txBody>
          <a:bodyPr>
            <a:normAutofit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sz="2600" dirty="0"/>
              <a:t>Languid - (of a person, manner, or gesture) displaying or having a disinclination for physical exertion or effort; slow and relaxed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600" dirty="0"/>
              <a:t>Placid - (of a person or animal) not easily upset or excited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600" dirty="0"/>
              <a:t>Saccharine - excessively sweet or sentimental.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600" dirty="0"/>
              <a:t>Burgeoning - begin to grow or increase rapidly; flourish.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600" dirty="0"/>
              <a:t>Benevolent - well meaning and kindly.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600" dirty="0"/>
              <a:t>Affluence - the state of having a great deal of money; wealth.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600" dirty="0"/>
              <a:t>Quiescent - in a state or period of inactivity or dormancy.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600" dirty="0"/>
              <a:t>Dissidence - protest against official </a:t>
            </a:r>
            <a:r>
              <a:rPr lang="en-US" dirty="0"/>
              <a:t>policy; dissent.</a:t>
            </a:r>
          </a:p>
        </p:txBody>
      </p:sp>
    </p:spTree>
    <p:extLst>
      <p:ext uri="{BB962C8B-B14F-4D97-AF65-F5344CB8AC3E}">
        <p14:creationId xmlns:p14="http://schemas.microsoft.com/office/powerpoint/2010/main" val="32135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 / Support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527048"/>
            <a:ext cx="5413248" cy="4572000"/>
          </a:xfrm>
        </p:spPr>
        <p:txBody>
          <a:bodyPr/>
          <a:lstStyle/>
          <a:p>
            <a:r>
              <a:rPr lang="en-US" dirty="0"/>
              <a:t>As we read the Preface from David </a:t>
            </a:r>
            <a:r>
              <a:rPr lang="en-US" dirty="0" err="1"/>
              <a:t>Halberstam’s</a:t>
            </a:r>
            <a:r>
              <a:rPr lang="en-US" dirty="0"/>
              <a:t> </a:t>
            </a:r>
            <a:r>
              <a:rPr lang="en-US" i="1" dirty="0"/>
              <a:t>The 50’s</a:t>
            </a:r>
            <a:r>
              <a:rPr lang="en-US" dirty="0"/>
              <a:t>, I want you to identify the central </a:t>
            </a:r>
            <a:r>
              <a:rPr lang="en-US"/>
              <a:t>idea.</a:t>
            </a:r>
          </a:p>
          <a:p>
            <a:pPr marL="114300" indent="0">
              <a:buNone/>
            </a:pPr>
            <a:endParaRPr lang="en-US" dirty="0"/>
          </a:p>
          <a:p>
            <a:pPr lvl="1"/>
            <a:r>
              <a:rPr lang="en-US" dirty="0"/>
              <a:t>Identify 3 specific pieces of evidence to support your conclusion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495426"/>
            <a:ext cx="33528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Eisenhower’s America, America’s World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The successful test of a U.S. hydrogen bomb meant that Eisenhower and every subsequent president would govern in a world that was different from any of his predecessors.</a:t>
            </a:r>
          </a:p>
          <a:p>
            <a:pPr eaLnBrk="1" hangingPunct="1"/>
            <a:r>
              <a:rPr lang="en-US" altLang="en-US" sz="2400" dirty="0"/>
              <a:t>The Cold War between the United States and the Soviet Union was a daunting reality for every person on the planet in the 1950s and for a long time thereafter.</a:t>
            </a:r>
          </a:p>
        </p:txBody>
      </p:sp>
    </p:spTree>
    <p:extLst>
      <p:ext uri="{BB962C8B-B14F-4D97-AF65-F5344CB8AC3E}">
        <p14:creationId xmlns:p14="http://schemas.microsoft.com/office/powerpoint/2010/main" val="2393442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The Boom of Religion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1950s – 2/3 of the population went to church</a:t>
            </a:r>
          </a:p>
          <a:p>
            <a:pPr eaLnBrk="1" hangingPunct="1"/>
            <a:r>
              <a:rPr lang="en-US" altLang="en-US"/>
              <a:t>Billy Graham became a nationally known religious figure</a:t>
            </a:r>
          </a:p>
          <a:p>
            <a:pPr eaLnBrk="1" hangingPunct="1"/>
            <a:r>
              <a:rPr lang="en-US" altLang="en-US"/>
              <a:t>American Catholics larger than any single Protestant denomination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9501" y="3429000"/>
            <a:ext cx="3287956" cy="2849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3429000"/>
            <a:ext cx="20574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462867"/>
            <a:ext cx="2209800" cy="28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70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Dissent 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Critics of Conformity &amp; Consumer Society</a:t>
            </a:r>
          </a:p>
          <a:p>
            <a:pPr eaLnBrk="1" hangingPunct="1"/>
            <a:r>
              <a:rPr lang="en-US" altLang="en-US"/>
              <a:t>Inhibited independence</a:t>
            </a:r>
          </a:p>
          <a:p>
            <a:pPr eaLnBrk="1" hangingPunct="1"/>
            <a:r>
              <a:rPr lang="en-US" altLang="en-US"/>
              <a:t>People constantly changed to “fit in”</a:t>
            </a:r>
          </a:p>
          <a:p>
            <a:pPr eaLnBrk="1" hangingPunct="1"/>
            <a:r>
              <a:rPr lang="en-US" altLang="en-US"/>
              <a:t>Beginnings of rebellion</a:t>
            </a:r>
          </a:p>
          <a:p>
            <a:pPr eaLnBrk="1" hangingPunct="1"/>
            <a:r>
              <a:rPr lang="en-US" altLang="en-US"/>
              <a:t>Cleared the way for the youth rebellions of the 1960s</a:t>
            </a:r>
          </a:p>
          <a:p>
            <a:pPr eaLnBrk="1" hangingPunct="1"/>
            <a:r>
              <a:rPr lang="en-US" altLang="en-US"/>
              <a:t>Elvis Presley and Rock ‘n’ Roll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552976"/>
            <a:ext cx="3200400" cy="2095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495800"/>
            <a:ext cx="1711817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400" y="274638"/>
            <a:ext cx="4648200" cy="630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29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mie Eisenhow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1" y="990600"/>
            <a:ext cx="3072929" cy="4062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239000" cy="624840"/>
          </a:xfrm>
        </p:spPr>
        <p:txBody>
          <a:bodyPr>
            <a:normAutofit/>
          </a:bodyPr>
          <a:lstStyle/>
          <a:p>
            <a:r>
              <a:rPr lang="en-US" sz="3200" dirty="0"/>
              <a:t>3 words to describe IKE &amp; Mamie</a:t>
            </a:r>
          </a:p>
        </p:txBody>
      </p:sp>
      <p:pic>
        <p:nvPicPr>
          <p:cNvPr id="6" name="Picture 5" descr="Eisenh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429000"/>
            <a:ext cx="3962400" cy="3080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Content Placeholder 3" descr="Dwight-D-Eisenhower-9285482-1-402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066800"/>
            <a:ext cx="31242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534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239000" cy="685800"/>
          </a:xfrm>
        </p:spPr>
        <p:txBody>
          <a:bodyPr>
            <a:normAutofit/>
          </a:bodyPr>
          <a:lstStyle/>
          <a:p>
            <a:pPr algn="r"/>
            <a:r>
              <a:rPr lang="en-US" sz="3200" dirty="0"/>
              <a:t>3 words to describe JFK &amp; Jackie</a:t>
            </a:r>
          </a:p>
        </p:txBody>
      </p:sp>
      <p:pic>
        <p:nvPicPr>
          <p:cNvPr id="4" name="Content Placeholder 3" descr="john-f-kennedy-jfk-60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990601"/>
            <a:ext cx="4343400" cy="235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kennedy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3429001"/>
            <a:ext cx="3240272" cy="321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86a. JFK, Jackie, And Caroline (Summer 195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981201"/>
            <a:ext cx="3429000" cy="454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745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From Oldest to Youngest — </a:t>
            </a:r>
            <a:br>
              <a:rPr lang="en-US" altLang="en-US" b="1" dirty="0"/>
            </a:br>
            <a:r>
              <a:rPr lang="en-US" altLang="en-US" b="1" dirty="0"/>
              <a:t>The Transition to the Next President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362200"/>
            <a:ext cx="7620000" cy="4800600"/>
          </a:xfrm>
        </p:spPr>
        <p:txBody>
          <a:bodyPr/>
          <a:lstStyle/>
          <a:p>
            <a:pPr eaLnBrk="1" hangingPunct="1"/>
            <a:r>
              <a:rPr lang="en-US" altLang="en-US" dirty="0"/>
              <a:t>Republicans - Richard M. Nixon</a:t>
            </a:r>
          </a:p>
          <a:p>
            <a:pPr eaLnBrk="1" hangingPunct="1"/>
            <a:r>
              <a:rPr lang="en-US" altLang="en-US" dirty="0"/>
              <a:t>Democrats - John F. Kennedy</a:t>
            </a:r>
          </a:p>
          <a:p>
            <a:pPr eaLnBrk="1" hangingPunct="1"/>
            <a:r>
              <a:rPr lang="en-US" altLang="en-US" dirty="0"/>
              <a:t>Kennedy wins closest election in history (difference in pop. vote was 49.7% to 49.6%)</a:t>
            </a:r>
          </a:p>
          <a:p>
            <a:pPr eaLnBrk="1" hangingPunct="1"/>
            <a:r>
              <a:rPr lang="en-US" altLang="en-US" dirty="0"/>
              <a:t>Kennedy first Catholic president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341" y="4488439"/>
            <a:ext cx="3505200" cy="207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733801"/>
            <a:ext cx="2362200" cy="295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810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Brown v. Board of Education of Topeka, Kansas</a:t>
            </a:r>
          </a:p>
          <a:p>
            <a:endParaRPr lang="en-US" sz="2400" dirty="0"/>
          </a:p>
          <a:p>
            <a:r>
              <a:rPr lang="en-US" sz="2400" dirty="0"/>
              <a:t>No violent civil disobedience – (Boycotts, sit-ins, marches)</a:t>
            </a:r>
          </a:p>
          <a:p>
            <a:endParaRPr lang="en-US" sz="2400" dirty="0"/>
          </a:p>
          <a:p>
            <a:r>
              <a:rPr lang="en-US" sz="2400" dirty="0"/>
              <a:t>MLK, Rosa Parks, John Lewis, SNCC, SCLC, NAACP, CORE</a:t>
            </a:r>
          </a:p>
          <a:p>
            <a:endParaRPr lang="en-US" sz="2400" dirty="0"/>
          </a:p>
          <a:p>
            <a:r>
              <a:rPr lang="en-US" sz="2400" dirty="0"/>
              <a:t>Civil Rights Act 1964 &amp; Voting Rights Act 1965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WEBEX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Go to </a:t>
            </a:r>
            <a:r>
              <a:rPr lang="en-US" sz="2800" b="1" dirty="0">
                <a:hlinkClick r:id="rId2"/>
              </a:rPr>
              <a:t>https://evsc.webex.com/meet/jon.carl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Password </a:t>
            </a:r>
            <a:r>
              <a:rPr lang="en-US" sz="2800" dirty="0"/>
              <a:t>   </a:t>
            </a:r>
            <a:r>
              <a:rPr lang="en-US" sz="4000" b="1" dirty="0"/>
              <a:t>8fTD325VuwZ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30240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Picture is worth…….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your group’s picture and tell the story.  Your story should include the following information. </a:t>
            </a:r>
          </a:p>
          <a:p>
            <a:endParaRPr lang="en-US" dirty="0"/>
          </a:p>
          <a:p>
            <a:pPr lvl="1"/>
            <a:r>
              <a:rPr lang="en-US" dirty="0"/>
              <a:t>Explain the event is it associated with your picture</a:t>
            </a:r>
          </a:p>
          <a:p>
            <a:pPr lvl="1"/>
            <a:r>
              <a:rPr lang="en-US" dirty="0"/>
              <a:t>What is the significance of the event, person, campaign, etc.</a:t>
            </a:r>
          </a:p>
          <a:p>
            <a:pPr lvl="1"/>
            <a:r>
              <a:rPr lang="en-US" dirty="0"/>
              <a:t>When was it taken</a:t>
            </a:r>
          </a:p>
          <a:p>
            <a:pPr lvl="1"/>
            <a:r>
              <a:rPr lang="en-US" dirty="0"/>
              <a:t>Who are the subjects in the photo and who took it.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57200"/>
            <a:ext cx="11582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74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"/>
            <a:ext cx="109728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7772400" cy="1066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 anchor="ctr">
            <a:normAutofit fontScale="90000"/>
          </a:bodyPr>
          <a:lstStyle/>
          <a:p>
            <a:pPr eaLnBrk="1" hangingPunct="1"/>
            <a:r>
              <a:rPr lang="en-US" altLang="en-US"/>
              <a:t>Eisenhower Wages </a:t>
            </a:r>
            <a:br>
              <a:rPr lang="en-US" altLang="en-US"/>
            </a:br>
            <a:r>
              <a:rPr lang="en-US" altLang="en-US"/>
              <a:t>the Cold War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idx="1"/>
          </p:nvPr>
        </p:nvSpPr>
        <p:spPr>
          <a:xfrm>
            <a:off x="2209800" y="1752600"/>
            <a:ext cx="7620000" cy="4876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SzPct val="65000"/>
            </a:pPr>
            <a:r>
              <a:rPr lang="en-US" altLang="en-US" sz="2400" dirty="0"/>
              <a:t>Eisenhower prefers to work behind-the scenes </a:t>
            </a:r>
          </a:p>
          <a:p>
            <a:pPr eaLnBrk="1" hangingPunct="1">
              <a:buSzPct val="65000"/>
            </a:pPr>
            <a:r>
              <a:rPr lang="en-US" altLang="en-US" sz="2400" dirty="0"/>
              <a:t>Eisenhower wanted to relax tensions with Soviets</a:t>
            </a:r>
          </a:p>
          <a:p>
            <a:pPr lvl="1" eaLnBrk="1" hangingPunct="1">
              <a:buSzPct val="65000"/>
            </a:pPr>
            <a:r>
              <a:rPr lang="en-US" altLang="en-US" sz="2400" dirty="0"/>
              <a:t>Debt imposed by defense spending </a:t>
            </a:r>
          </a:p>
          <a:p>
            <a:pPr lvl="1" eaLnBrk="1" hangingPunct="1">
              <a:buSzPct val="65000"/>
            </a:pPr>
            <a:r>
              <a:rPr lang="en-US" altLang="en-US" sz="2400" dirty="0"/>
              <a:t>Possibility of atomic warfare</a:t>
            </a:r>
          </a:p>
          <a:p>
            <a:pPr eaLnBrk="1" hangingPunct="1">
              <a:buSzPct val="65000"/>
            </a:pPr>
            <a:r>
              <a:rPr lang="en-US" altLang="en-US" sz="2400" dirty="0"/>
              <a:t>Eisenhower “new look” policy relied on massive retaliation to deter Soviet attacks</a:t>
            </a:r>
          </a:p>
          <a:p>
            <a:r>
              <a:rPr lang="en-US" altLang="en-US" sz="2400" dirty="0"/>
              <a:t>Brinkmanship</a:t>
            </a:r>
          </a:p>
          <a:p>
            <a:r>
              <a:rPr lang="en-US" altLang="en-US" sz="2400" dirty="0"/>
              <a:t>CIA</a:t>
            </a:r>
          </a:p>
          <a:p>
            <a:r>
              <a:rPr lang="en-US" altLang="en-US" sz="2400" dirty="0"/>
              <a:t>SEATO</a:t>
            </a:r>
          </a:p>
          <a:p>
            <a:pPr eaLnBrk="1" hangingPunct="1">
              <a:buSzPct val="65000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57107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build="p" bldLvl="3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-180975"/>
            <a:ext cx="6858000" cy="72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30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10699173" cy="603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86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685" y="304801"/>
            <a:ext cx="9165316" cy="614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8538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it 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9144000" cy="6369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22885"/>
            <a:ext cx="9144000" cy="641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88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533401"/>
            <a:ext cx="850283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34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8582" y="685801"/>
            <a:ext cx="9119419" cy="56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6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1" y="838200"/>
            <a:ext cx="9279467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88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5334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427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52401"/>
            <a:ext cx="9144000" cy="656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 vert="horz" lIns="90488" tIns="44450" rIns="90488" bIns="44450" rtlCol="0" anchor="ctr">
            <a:noAutofit/>
          </a:bodyPr>
          <a:lstStyle/>
          <a:p>
            <a:pPr>
              <a:defRPr/>
            </a:pPr>
            <a:r>
              <a:rPr lang="en-US"/>
              <a:t>The Reaction to </a:t>
            </a:r>
            <a:r>
              <a:rPr lang="en-US" i="1"/>
              <a:t>Sputnik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idx="1"/>
          </p:nvPr>
        </p:nvSpPr>
        <p:spPr/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US" altLang="en-US" sz="2400" dirty="0"/>
              <a:t>1957: Russians launched </a:t>
            </a:r>
            <a:r>
              <a:rPr lang="en-US" altLang="en-US" sz="2400" i="1" dirty="0"/>
              <a:t>Sputnik</a:t>
            </a:r>
          </a:p>
          <a:p>
            <a:pPr eaLnBrk="1" hangingPunct="1"/>
            <a:r>
              <a:rPr lang="en-US" altLang="en-US" sz="2400" dirty="0"/>
              <a:t>American response</a:t>
            </a:r>
          </a:p>
          <a:p>
            <a:pPr lvl="1" eaLnBrk="1" hangingPunct="1">
              <a:buSzPct val="75000"/>
            </a:pPr>
            <a:r>
              <a:rPr lang="en-US" altLang="en-US" sz="2400" dirty="0"/>
              <a:t>National Aeronautics and Space Administration (NASA) </a:t>
            </a:r>
          </a:p>
          <a:p>
            <a:pPr lvl="1" eaLnBrk="1" hangingPunct="1">
              <a:buSzPct val="75000"/>
            </a:pPr>
            <a:r>
              <a:rPr lang="en-US" altLang="en-US" sz="2400" dirty="0"/>
              <a:t>National Defense Education Act—upgrade the teaching of science</a:t>
            </a:r>
          </a:p>
          <a:p>
            <a:pPr eaLnBrk="1" hangingPunct="1"/>
            <a:r>
              <a:rPr lang="en-US" altLang="en-US" sz="2400" dirty="0"/>
              <a:t>Sense of failure, declined by 1960</a:t>
            </a:r>
          </a:p>
          <a:p>
            <a:r>
              <a:rPr lang="en-US" altLang="en-US" sz="2400" dirty="0"/>
              <a:t>National Defense Education Act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18438" name="Picture 9" descr="http://media.englishrussia.com/112012/sovietspaceprograms/sovietspaceprograms-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9775" y="5027613"/>
            <a:ext cx="27368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http://professornerdster.com/wp-content/uploads/2012/02/soviet-space-program-propaganda-poster-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977" y="3538932"/>
            <a:ext cx="2057400" cy="312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3473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bldLvl="3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111252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109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275" y="0"/>
            <a:ext cx="5513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552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The Long Road to </a:t>
            </a:r>
            <a:r>
              <a:rPr lang="en-US" b="1" i="1"/>
              <a:t>Brown v. Board of Education </a:t>
            </a:r>
            <a:endParaRPr lang="en-US" b="1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Thurgood Marshall, NAACP lawyer, addressed the Supreme Court</a:t>
            </a:r>
          </a:p>
          <a:p>
            <a:pPr eaLnBrk="1" hangingPunct="1"/>
            <a:r>
              <a:rPr lang="en-US"/>
              <a:t>May 17, 1954 - “Separate educational facilities are inherently unequal.”</a:t>
            </a:r>
          </a:p>
          <a:p>
            <a:pPr eaLnBrk="1" hangingPunct="1"/>
            <a:r>
              <a:rPr lang="en-US"/>
              <a:t>1957 - Little Rock, Arkansas</a:t>
            </a:r>
          </a:p>
          <a:p>
            <a:pPr eaLnBrk="1" hangingPunct="1"/>
            <a:r>
              <a:rPr lang="en-US"/>
              <a:t>Eisenhower orders 1,000 troops to Little Rock to protect the students</a:t>
            </a:r>
          </a:p>
          <a:p>
            <a:pPr eaLnBrk="1" hangingPunct="1"/>
            <a:endParaRPr lang="en-US"/>
          </a:p>
        </p:txBody>
      </p:sp>
      <p:pic>
        <p:nvPicPr>
          <p:cNvPr id="7170" name="Picture 2" descr="http://www.brownat50.org/images/HuntStepsPictLO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48400" y="4038601"/>
            <a:ext cx="3581400" cy="2575665"/>
          </a:xfrm>
          <a:prstGeom prst="rect">
            <a:avLst/>
          </a:prstGeom>
          <a:noFill/>
        </p:spPr>
      </p:pic>
      <p:pic>
        <p:nvPicPr>
          <p:cNvPr id="7172" name="Picture 4" descr="https://raisinsun9.wikispaces.com/file/view/brown_vs._board_nw.jpg/292690482/404x313/brown_vs._board_n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1" y="4419600"/>
            <a:ext cx="2852265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Civil Rights Events, 1953–1963</a:t>
            </a:r>
          </a:p>
        </p:txBody>
      </p:sp>
      <p:pic>
        <p:nvPicPr>
          <p:cNvPr id="29701" name="Picture 4" descr="ASSET4545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1" y="1752600"/>
            <a:ext cx="84185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Montgomery, Alabama 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1955 – Rosa Parks arrested for refusing to give up her seat to a white man on a city bus</a:t>
            </a:r>
          </a:p>
          <a:p>
            <a:pPr eaLnBrk="1" hangingPunct="1"/>
            <a:r>
              <a:rPr lang="en-US"/>
              <a:t>Montgomery Bus Boycott</a:t>
            </a:r>
          </a:p>
          <a:p>
            <a:pPr eaLnBrk="1" hangingPunct="1"/>
            <a:r>
              <a:rPr lang="en-US"/>
              <a:t>Led by Rev. Martin Luther King, Jr.</a:t>
            </a:r>
          </a:p>
          <a:p>
            <a:pPr eaLnBrk="1" hangingPunct="1"/>
            <a:r>
              <a:rPr lang="en-US"/>
              <a:t>SCLC - Southern Christian Leadership Conference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5122" name="Picture 2" descr="https://upload.wikimedia.org/wikipedia/en/5/57/Rosa_Parks_Booki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886200"/>
            <a:ext cx="2133600" cy="2755900"/>
          </a:xfrm>
          <a:prstGeom prst="rect">
            <a:avLst/>
          </a:prstGeom>
          <a:noFill/>
        </p:spPr>
      </p:pic>
      <p:pic>
        <p:nvPicPr>
          <p:cNvPr id="5124" name="Picture 4" descr="https://mgtvwkrg.files.wordpress.com/2015/11/montgomerybusboycot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2601" y="3657601"/>
            <a:ext cx="2734333" cy="2536637"/>
          </a:xfrm>
          <a:prstGeom prst="rect">
            <a:avLst/>
          </a:prstGeom>
          <a:noFill/>
        </p:spPr>
      </p:pic>
      <p:pic>
        <p:nvPicPr>
          <p:cNvPr id="5126" name="Picture 6" descr="http://www.history.com/s3static/video-thumbnails/AETN-History_VMS/196/582/Bio_Black-History-Month_Montgomery-Bus-Boycott_SF_HD_still_624x3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1" y="3810000"/>
            <a:ext cx="3647207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Students and Sit-Ins 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1960 - four African-American freshmen at North Carolina A&amp;T College sat down at the whites-only lunch counter of the Woolworth’s store in Greensboro, North Carolina</a:t>
            </a:r>
          </a:p>
          <a:p>
            <a:pPr eaLnBrk="1" hangingPunct="1"/>
            <a:r>
              <a:rPr lang="en-US"/>
              <a:t>Beginning of the “sit-in” movement</a:t>
            </a:r>
          </a:p>
        </p:txBody>
      </p:sp>
      <p:sp>
        <p:nvSpPr>
          <p:cNvPr id="4098" name="AutoShape 2" descr="data:image/jpeg;base64,/9j/4AAQSkZJRgABAQAAAQABAAD/2wCEAAkGBxMTEhUTExMVFhUXFxoaGBgYGBoaGhoYHhkaGBkdHhoYHiggGB0lGx0XITEiJSkrLi4uFx8zODMtNygtLisBCgoKBQUFDgUFDisZExkrKysrKysrKysrKysrKysrKysrKysrKysrKysrKysrKysrKysrKysrKysrKysrKysrK//AABEIALkBEAMBIgACEQEDEQH/xAAcAAABBQEBAQAAAAAAAAAAAAAGAgMEBQcBAAj/xABLEAACAQIDBQUEBgcFBgUFAAABAgMAEQQSIQUGMUFREyJhcYEHMpGhI0JSscHRFDNicoKy8DRzkqLhFTVDU7PCFoOT4vEXJGN00v/EABQBAQAAAAAAAAAAAAAAAAAAAAD/xAAUEQEAAAAAAAAAAAAAAAAAAAAA/9oADAMBAAIRAxEAPwBDUkyW46VWHBYuQ5QHueVj+AqDjtizJYSCxOoBIuR4C96Du09pS9qUjbTS2Wx4gc6jtgcY/FZG9dPvqbHuixAZpI1DC4BbXhfgAah4LZEUjLabuk2zFTp/mHhQeG7uJIN1A82X86jvswo2WQlTa9rW++rHamyY4FZi0jqrKNPowQed7NcXtw61J2RgIDI3aRtJ3LqGdieR5EX0oKp8NEo4n1Yf6UrDPHchEzkfYRnP+UGiLakSwxq0UUUXfynLHHc3BtctmI1HzqZhdouoYouYgBlHu8CNe7bkWNvCgpxg8S69zCz2txZey/6pFL2Zu7i2YII411+vKp8f+HmvRJtS7xssmKS4UkDQAvbu6k3tflVRsPaQEEBdjmCLmFmLDWxBsDY2oJn/AINmF8+IjU8xFC7nrxJUVV7O2Th5TlMmLvlz94xLpcaZUzEcb8eVFg2zh1C5RKwXh3HHPoQoNCmOx8ODcsUxH0qkoCqAWJJHe7Q6jpagI9l7t7PVe/G7sWt3pHI4DiAQPlU3E4TDRwy/o+Ggjl7J2jIiTNmUEj3xrwt60CYT2hdmSFw2bMR78lgDwvohojO0pF91cOnG3cZ7eRzrQW67VOZCjMEKEZbixIysrgcjbODbTWpOG2hIc4QjNYEX14HXSs43wx8+DlSNDDlMd0YRd5QdGHfZra34UMnefGXuMQ6/u2H3Cg23ESkZGfuuRZwoU2OlyCFJbgdPAUNbcwUrYuRkRsrZZA+RgCSNbtaxNwNOOlZfLt3FP72JnP8A5rj7jUKbEM3vOzfvMW+80G4f7URETtJI4zlF1Z0BHL7Xh86ew29ez1UF8TBnAK3uGOW/Dug6VgyKByFdLUG1Lv8A4CMj/wC5drH6sb200GixAWt41SbQ31wZnadJMSSeAWFOHnK4trmOgHvGsyBrtBpn/wBTogAFgma19ZGRTqSfqX60wvtWlBOTCx6/akY/corOWNdVqDQpfatjj7qwL/Azfe9GW5u0cVjcN28uKdCXZcsSRKLC32kJvx51htbb7KbDZyX5yOfmKC9TYsY/4kt+qyFP+lloN9qOzRFCkkckwKgXBlkcNme2udjwrQS1CvtTF8BJpwEXzmtQYu0hPG9evSKSDagmbD1xUANtZohrw/WLX0iw1r5y3XTNjcMOs8fyYGvotzrQdUa/L76kMABcXvpUIsfGuF7cfnQZhFtHs3zAvbMdRe9j50xtHEiVkYdpdc3vWNwbftefxpl8QvMH0U/lTcmI7pyhwbaHIf64UEyDaxjQDLYjiRJa/S/d9KpRiApGUqLHNxuOvK1NjBORoja+Xn60wdmS6/RnXxA/Ggtmx7TB0tGRoDZLaA6DUnQGncPEysGVypA0tlFtLdKq9lxOjyDIGNhcZhprerSIy/8AKX1f8hQTXLHRpHPm7W+AtXEwUbG5AJ8bk/M02vbfYjHD6xP4U4nb30MI/wAZoJ0CIosoAHgv+lPyS3vq39elVtpz/wASMafYJ/GvNBNx/SAPKMfiaCa3Dn8/zqn9oo+hwh4aOPuqRJh5SP7S44cET8q5vaTFgMMxcy3ldbuB3QV4Cw/ZoM9uAb351qki2rPG2y1rWFv3R+VF52REeLznn+tccvD7qCF7WI/pMK32oT8iPzoHVL0de07CLHFgFS+XJN7xLG94jxbU8aCYWsD6fjQNmI+FJMfiK6ZDzI/r0rhP7XyoHYO7rf8AKnZHXKCwvdiNDbgAeh61Gv8AtU9HKmUK1zYkixsdQBzB6UCoVRzlAYaE3zAjT0qS2BUfWPxFQ0xUam4DHQjUjgf4a6k6nrp1I8ulA42G4cflS1wo8flTIxKi/dJvpx8b9KVEcxsiOx6DXn4CgW+HGpua0/crH4mPBRLDhO1U3bOZFXUnUWrNZcNIpymJgxGgOUE+Q5nwrYfZ+xGz4QVKkXBDCxGvMcqB19p7RNsuDiGmpMnPpxqHvu052TiTOiow7CwQ3Fu3HO560TqaqfaGGbZsyqAWfsVUXAuxnFhc8L0An7Jt04sQkmJxEYdbtFGrcCbd9/EjRR01oa3+3VbATgC7QPrGx1I6ox+0OvMa9a2PZGymwmEghRj9GgD5eJc6sfU3pWOSKeMx4hFmj4lXW58weR8RrQYVuWmbH4YDQ9r8CFY39LVq77o4k+/tXEn90ZfuahH/AMMjA7ZwYjYtDKzPETxAyMChPBiCRr0I8a1tuf5UAdJuSWAzY/Fm37ZF9Tx1NITcLD65p8S+bQ5nXhofs+HzorduNMG9+fHx8aDK55/2W+A/OkGY5T3G4dB0PjXXdte7/mFKiZvsHjyI8aCRu9Ifou63vWzaW5+N/lSY2lyLnDuc5100FvE/dStn4js5IVZSoLDW48Ohpe1seqp9GM3fYeF+GvhQVW7sP65muAqX4hdQ4FrkdGJ9KtA30SuiM92cHvLplCkcbccx+FUUOzZJm43J18PSph3ZxUQ7Qd0cu9qfT4caCW+0GvlWK7ngmdSSelhc3pEG1WYdyHO1rkK4JC21awB0FUw+gxN3kYHLmMig5g5BIK/xW1qduztD9DDSvEJBNDIiAEXvmMZzE+6AQfE0FqcXI2iwg6fbAPXp0sfWurLP/wAheH/MH5VRR7VnLK4jByqq2F9QubU+JBtfoqjlVxhtto2jq6N9mxPqCB+FA60uIt+pTgP+L/7aZ36ldtm4UOoVhiXsFbNcZH1vYU6+1orcXGg+o/h4VB3xxay4PDdmSbTODcEW7pPA+dAHx7OmKGQRyFFNiwUkA2vbTnatAX9MbhBHoLj6Q8B1GXShRdpMMLJhsrd+RXLBiPdUi1rag3og2bvUhZc+aO31uI9SBoL+BoOe0iVmw2A7QAOBLcKbgd2Hnz+FARfS3iPxo53/AMQkyYQpIpUCbvcriONreFyLeZFB2Dw+eVIy6oGIGc3Ki/W1BCIr1aNuzhdnxq0WIWGeXtbZyCcy3XgLkAXNuNQtibnzQ4q+IwyywgPoHjYXIOTRmF7eIoActXkF2HKiffTZn04aLCjDxlBZAUALAnMwCsRzWh6eJkyhhYsoYcNVJIB08jQRSK8TSytzxHrSliPKx8iL0EiHH2AHZxm37C3PmeNFeBwMT4L9IaOJSZhHYcACNCR4Gx41Q4LaqoVWfDRyRqQStihI0uLqbG9ul/GiiHGQ/wCy5RCSF/TNFaxZVOqg2493S9BS4Dbr4fuxgKL65EAJ111vetF3WwpxadtHiEU6B7LaRTrx0186Cdm7ujEB8RJKEj7TKoC3LGwLcwEABGutG/s92SuDXFOZFKMQLnu5cvUmw1zgelA/Dhce/eXGRKLsLGME6Mw42t0p/eCDFrgjH2yPM7RhXKABe8xY2APIceOlTdjy3iDciXP+Zqj72zSHDxyIDYSRklbEADPrccjcC9Bbbqbzx4oZGsmITSSO+hOl2Q/XU8euvCr3EYRTrwPhWSbFiDXLkiS11ZRrfiPnVnj948fh8KZjio3u1gDGDl0Nu9YXOnMc/CgpPadtcjG4aKLuNhwxNjmKtJa17cCFsbftUVNuziSATtLEagaWP/8AdZRu9ebHxNISzPNmdjxJ1Yn419BYg/1YUAm+7k1gP0+fQeOvj71RhuxJYg47Ea2F7nTW/wBr0qy3q21+iYd58ubLlAXhdmIUXPIa39Ky7F+0TGv7pjj8ETX/ABOT91BZMBUjCxa/V9fOo7ZrXy6Wvx/OlpL4N6WP3Ggcx+CctGV01HA+N6pi1we/zGmbS9rWtw40SYdJGXMscpA1v2bked7WqveRwrLaytfiOotz8KCXg8C8Lojhczju2YG3w4eRo0nhYhIcrkaZjplsOd7Ek+GnEUCptnO0ec6x6Ak/Dyo5XaavGNTcDl5deVqDM99oss9itjqOOgAbu26XGvrTeztnP2SyMjdm17GxsTz16UrfnEXxIBIkOUWIOovoB3SRV9gMaRg+wYkFbADWxW+vw049KC73e2ZGI+0ty56A8zbrVJtBUuZEOisLX04mxGtEWyo1khaJjewuARccuRGtD29EijDjVcyZrg3LEswLNoAAbjiftUEhZ7gi44VWbaUzPBFfuxqzH95mNvXKPnUDZGPLKSWFhYEk8NaMcPsnDT4Vu0jjkZTo9ze9tCGXhxAoK7Ze60TEmVTysAba3+elO7Z3Sw6qCoI4/WNPYPY0ghLQYiRCqk5JPpU0BY2J766dCaSsmNCh3yy6AmLKBmvxCPYcB3rm4sKDPd4cIY5FUSOVy929+7ra2nCq6GDgT4/LSp23cU88olVMllDAAm4BPdJ6Em1VwlINmvfx8daC12bNllU8O8v86Uf7wzyfpKHvWRPowGK3ckEmwPeOlra6E1nmz4yXVgCQroSbG1g6tr07orSNo4iUkNG65dDH7wzcCL2HeBP30Ap7S8QRPAwHeAPzyXH30MbZluYiQf1ZA06SyfmKvt+JGM8ZuA2TXjxsL6UL49u8OoWx/wATH8aBCn19OFWGC2LJKbBeV75ToOWosNanbpbC/S2IL9mq371r62vYCtA2RsV4cg7rDOQzAWFhytfmbUFRsnYlsOBNELgkXOtxwFvShvb+DWFSY0ABZddQbaixHC19a1zbwXszdSdOA0t8OFZJtXAloJpkXKqTZSoJIKA2LkHh3ufxtQQ9l7cliyoJZEiLqzhMt9NCQGBF7fGrKPbU2JlbDiMyrMyBECojWSRXVmyAAkKLEnQA8qF71rnsh2MqwtimXvyMVQnlGvG37zX9FFBf7vboRwlXkZ3kA1TtGMSnibLoCR40XKotawt0tpbpbpUYU8hoBDeHdWQSdrhFAW2qqRfNfXKp06aVT7Q3Qx8+GkbNaRiMsTso0B4kAZQ2nPlWmqaUtB867A2ZLHi07RWjdZuytYgrJlJPK2g149DwrSMTuzi76bTxHqL/APdTPtPwJSXCYlLhTiYxJbkxGRX/AMIyn0oqkPHU8fzoMq3/AIJ4YEV8Y8wZwrIVIBIDOCTfXW2nhQHWhe0tpXjLME7NcQFFr57iNlueVqz9ltbUHQHT/XodPSgOMS+uS6slh68+HOincLYGHmzTSLcxuAo+re2Y3F+9bTThVLuuuEfEOkgc6LZWN+/2iBrFVB1148jXsNvPJgpsTFCFMfat3GBsLMQLagjSw9KDYS2lR5GrK8T7QsYRp2S+IS/8xNUO0dr4rEfrZ5GHQHKD6JYUGl7xbV2aAUxJic/ZUZnHll1U+ooGGIyljgnYLqBFOFvr9hsxB8mseFD0eFA0AsPCp+FU/wBc6CLg8HIZTLNo1zob3B4XseFtatDishB4gix56U2RxpiU6amguZNrnDSIZDeNhmWQe6yHmPUWI5GqTfLbay5Ujtl43F+HAA6kV7am0g2COGZLlJBJE2oKA6SL4q3dNuRHlT+5m5E2LIdmCYe/ecC5Y9FvoT1PAUHdiLGIQoVUeSxMl81tNRl6A+NO4DbBic4Zvo7tYFdEIvpz4HStPxOwsIsCYcQjJGLIb99fHPxJ566Vm++G77xAK1jGSTHIeR6G3um3ppQGW7c+QkE8Tw+VIxeNiw5kkVVaw1C2Ww4Ec7egoC2TtCWIKJAzWBNh7xUaXQ/XsNbcdKTvFvaJ4ykLyarrmA4BSb8OJNAO7SxQZ5FR/o9NNO8VsBroTa5tUHBpdgbMQOSpnv6XpEkjNbMRw6C9W+xsTNCM0LR5r3AZMxBy6kdNLUE7BsEVgySjMRYGPKQdRYKbX0y8Kcbedvoo+zXMgUKxewFuF7JxsBcG9PYfb00jSJLKpKstiI1KlT7xym+o0N/GhnZ0sbTqZkDxu1mXUWDEC4se6Re/oetBLx+0nxcylsqMdFv7vAk3IBPTgKXjtjEXys8jC9ljike4/eyqB4m1GO6ux4EdHjiAdc4zEsx1JUcTYWA++j6DE6aHh0oMz9nseUOr3Vib63BHTQ0cR4wIxU6DNcG+nCx+f31Y42BJQO0UMeR+sPJhqKDd7M+FHaavET73NW5A25HrQGUkytE2ugoGxe1kwkT/AEXaB2936pB45tNB4+POoezd5Q4KE5W6G1r1Xb148CJIVCAtq51LG2t730BPK1AKtzsLca+j9hYFYMPDEvBI1HyFz8b183k6Hyr6YwLXVT+yv8tBIBp5KaQU6goHhXQ1JrjGgFvaXhy+zcTl95Aki/8Alsr/AHA0LYb2h4QKM4lQ2Uk5AV8T3Wvb0rSMbAJY3jPCRXU+RBX8flXzpsLZ6tiYY5WUIJe+xIAspu1yeN7BfWgNd9rvh8QgUFVlEitc3ABF9OliTQRhsZCIezaIu+cMGz2CixBAsLkHunzB60YYvbkf6VIAxbNKQNUMZBaw5A5bHqfwpndPdDDYztj9MMjEXUra/E20ItQU8ryQSlypRtGAIB0JDAjqNBUaSYySs5PedmY+ZJPD1oqL4V5Ze0iyglCtuVls3u9TrwpOP2NhljEsLktcXBbQA+BF+NBQQw9asEg06V2OI34VNUaaj5UEDs9aeRLCukDMB/XWuuaBlhVdM2pFzU7GsBaoM63NBI2Js04rExYa+jm7EcQg1Y/DTzIrccNh1ijWONQqKAqKOAUCs+9kmB7+ImIByhY1PPW7P9yVo7D7v9KCKIbm5pGNwaSI0bqGVuIPD/56HlU3LpTL0GPb2bBfBSAgF4WN0bmjjkTyboeY8aEdpsWleRUHeFzlFgCdGuOAJOummtfQe0cKkqMkihkYaqeY/OhXE7qYSHDz5YyfopGzs2Z1stwAbWAuBQYnJfQW4C1GG6mzJJgTGbMuQHS/vMflYUHhidSfl+VXm7m2pcM4IkKpIQCQRyPGwBOl+g40EPa8HZYiZD3ssjC/XU356VO3Q3Ykx0hNykKnvyePHKvVvuvULD4KTGYrs4tXkYkm5IGveck2uBx4dOtbnsnZkeGhSCIWVBx5sebHxJ1oGcBsiGFFjjjAVeupJ6ljqx86lLEF4ACnrV7LQNgVEx8alWEi5kIswtfu+XP76nEUidbjoaDI94d0GV82DBmiILHKVYoQbEcbkD4660JgDiOdbBt50jw+JmVVWRI2XNlAbvaDvDU8bea1kAWwt0oPObAnwP3V9OYIjs1NxYqpvy1UGvmQrRXDtk4l4Q4a6QiMgsSjFTowXgvdsCP2aDdI5AToQfIg/dUpBWe+zfEiN5MNYDMTKungA6j4A8etaLQeqPiZAqknkKeZvA0N754t0gNu5dkGYsAfeBsoF7k8KC8YZUBY5bC5J0A5nU9Df4V81bXVI8XPkKsqzPkN1ynvkg34W8aIt+3eRFZ2Z7HXMxb5GgxuFAQ7UaNiQxVWViCttbc+8O6QDzGpFNQ4OZFZ0cp3BIMrlc6XZCykGzWKkEcdOFUhc3udSadTFuMlmIKElOF1ubm3rr60GpY7YDNK2SS6ZEeMsnvBr3vYAggi3CqzEYbIezfJmA1Kv11FwRppU/D4x40jJYnI+U68ElBdb+To/wDiqRtDDxlHkaMOR2Zub6K6so16B1Gn7VBTqvj5a15xb/W34VOw6qixt2YKnNnTWzICFFh9V9HIYWN7U3taBY3K3zDQo/G6MMyHTmVtQQoj3h11+6uzjjTUTWzHS4Hj60jDbUVlvmsDxBNiPI8xQcmmGW2W/U8hUJXFrHjUqc5xdXBHXQ0zszZxnxMMF79o4DGw0Ud5j6KDQar7PdmGHCZiLNK3aEdBYBfkL0Sg616JABlAsBYAdABYV1hQetTL0+aaegiyCqnayFoJlXiY5FGl+KHLp6gVcMahPoTYacR8OHyFBle5ezsPiEL4l1ZgbANkFgPAjSrzG7J2Xlsxh8B2iJr5rqKz7aWJGHxeIWNY3USsAWHK/Ijhrp6V6TbxOmQJrqQ2ljx4jSg03crZOGiaeXDWKMVRWzF+C3cBjr7x1/dooB19KZwAXskKCysuYeR1HytT3U+NqDw/Guk163HqDp+NKoEgUmYaf1xp21etQBW/0JOEmZByQSC/1e0BU+akH0astwqIT9ISo6gA1uDwq0s0DjMjwg+l2BHzHwFYrtPZxhaWJh+rmZL89Dprzutj60DOJ7JT3GL+YAqXsbDyPNGsNi7EaXtrzBv4c6iYZjoAFPD3vP8AHhWibI2EYpI8W2RFSzMsUR90ixGUsdbG2goLrZ2ycRFiYykZMkQEhUWBKEEEcbXY3UeNaPFIrKGU3BAIqohxkJxMjgS5xEqN9FJbKC0gscuvvkelQN0sLNA8wZ1fDyyvLEO8rxByWKlXHC54X0oCphVVt3ZiYlGiK3uNCb6Na6m9+Rsb1ah16ivMdDax9RxoMI2nhnmw7oy5ZE0YHSzDje/x9aoTuzLDMY51uVy6J3g2ZSQQ2llGl2sddKJNql4dq4mGS5Epz8OTIpvbpxHpVj7MdnB8XjBKC3cWxYkkrmIsSTe1rD0oBjefdZ8OUDKq3jGXJ3lJAv3jyY/a8qEl1NfQG9+w4VwmIlVCHWBgDc8ALAcayDZOwUkVGYzJfiSIcvVct3zG/PQaUF1s3ENK00Tal4Dk4e9F9Mmg591l/jq23Z2wmIBgdcpMTJfiGOjp63S3r41Vx4pRiIpIwIwsid0qL2zjTPfvaacBVXG7Q4g2/wCHKQLfssbfMD40BLjLokQsWXK+vA37Rvjpb40zie9HE1yQpeI9TY9qnydx/DVrtDDqyta9lYSpf/kzAfyuAL1UxreOZDe4USgg84z3rW11Rn+FBWzudcqkVZbw7MhVu5GgJjRwQosc0am/lmzaeHGqztyDqbjr/XCislZcPhntqpELfwOGT0KyfKgqMNsxGmkwyWU3fsCb3LLe8bH6wYAkcwfOu+z/ABCRbSXtNM6OkZJ4OcpA8yAw9ah7TleN3eMWdJGddOLhywP+K3pTe3MMryuFNgSJEPCwYCRbeV6DchXWYW1oX3TjnkwUMxnYTMhvns0b94qpZTY3sBqhXnxq22NtJ5DIkqokkchTuMSrAKjZhmAI0caa0Fhe4vTT08dNKYc0DDmqras5VTa5sCW8FIIvf4VayVCxkSmNwQCCrXHXTgfOg+eZwmcknN3RmuODW4Dr50Q4fdaGWJCjsC8YJGjWYrc+Iq33t3FCOJsMM0bXJivZlAH1WPEeBoYwaTZwEUxZOt729Rr8KDcIBZEXoij4KKdC6UhjbL4AfdS4zy5ig4kotqa6DrXAbcRofhXHQL3gOHG3TnQOiukUgG1L40FVtJ8uIgbk10Pk2n3kfCgX2p4DI4kC6S5CWA0DqmQ38wFPrR9vFGTCWHFbMPQgn5UOe1vC58HHNraOUZrH6rrl/my0GW4RbkdLitf2Nic8DJxupX5VlcECkWhnYA2JDrcX4culFOzN6cRELNhsPMLAXjdo2I+YvQafsucLIzcAVFvQD/WpWHmFqAsFv7hr/SQYmHr3RKv+XvfKrzZ+8+BlICYuG/2XJjb4OBQFMjA1X4heh+BpzKSLrZh1Uhhb0qFiSQRy89KBvHTwLG7TwK5U5QwAzlSAdSeBvfnUXciTCySyvho2jYIA5Zr5hfu89La/GhzejaRWJweZW2vW1K9m0JadwkskfcuQhWzEEe8GUigNN/f934rp2TX1tp0ueZrCMJOzkEvIiKyi4XPbjbuiwOgOnhWz+0nDSDAzMuIkACi6WjysLgG5yX686wyCUhSg4EqfHQED+Y0BTgMRGrG7L3hlBfgt2F24cctx66VbbU/QXWecS3kaZ8oVSQQTnBuVIBsbWte4OtPbX3UjThKeFwDGWv8ADQmhraOC7LIo1zBiDky3sOhAOhoCDH7YMbokpEimDJnTunKy2yG9wGRgDy1qNsbF2mUhwQVk05m8UgtbnyoYmccQeOp15+VW+6cSNNGCCXMiBcotlXXtCSOAAt86DjR5fI+FW+HktELcQc3HmPd/rwqsc20p4O2VMgue9mFr90Akmw1NgLnwvQS9tECaQcQWLgjmj99f8rCoTm6wNbu9l2fTvROyEf4ezt5iuYuVZIo5V1CkwuVOmhLRkX5FWyj9yohxgEJS9ykucaHRXVFP+ZPnQaV7Ldp5opsOzXaJwyg8o3HLwDhtPGiWSICVrWBYByeZsOzJHiB2YrOvZ3Nlx3hLCyj94EMB8A1He3GKGGYa9m+R/wByUBf51joJyYkG63BZbZgOVxcacrjWks9VEFlxmIfqkZFuJGRRbpyNT42DLdTfW3C1vAg6g+dAtjULGkHukgKfePUdBXpHkv7tx4Wv8zrUTtA+ilS3RrgjzUi9BzFS3syjROH8p9MpNBu38G+YSRyBUV/pBpcqRyv48hRc2GlbQgW8D+fKqvaGxRIgEiAs4kurai+UslxccCnLrpagvcLj4prGKRH0FwrAkHnccR61JIsR8Ky7bG4/YPCcNIRLJfswCRa2UhbnUDvAXv50ebu7TkmiBnUq6sUbqrroysOvQ87jrQXdqSY78fgPxpYNdie97DTrQQoyVuhPDh5U7E1Ixa3NxwH1vH8aThtSR0oJGJhzrlPAst/IG5qh3mwxlwGMgI74ErqvMhZM8dut7CiJKqP0cnEE8wthfh7wsPXK1/A0An7Nd3sHisIHeO8gJDMGby4XtV1L7N4j7krjTgwv8xahXdjaRwmKxSQn6LtSQmW9r8RrYC3DVlGlHWz97gT3105kfiy5ox/joB/EezzEKDkkvw91vjo9UO0N3sTEv0sAkFjqY7fMXFa9gdswyC4bj01H+Jbr86ssPKrDukHy/wBKD57jwQjIZUlhN/ehkIsf4SDV9gtoY9bCPHuf2Z1SQW82F62PFbMhlFpIkYXvqo++qjFbkYVh3Q6a/VN/kaDKt5dh7Tlylo4HsMx7EhSedyrEDh0pe5m3Rgps2KixESlCM2QuL/w8qM9ubmY8KRhsYCDxSUEXtyDa2oa/2TtSO/aYUPYcYyrXHxv8qC8323twWIwUiwYqJ2IHcuVY/wALWJrHA2tabh4MCwJxuGaMqRxiJU3/AHe8PSlbU3L2dLY4OTK31gJifLuS94UEyDeHXLMAOFjyOnPWqDex/p4TnLDJJa9tBY8xxp7auxZY/f1H2hqPXofOqLFx2ZASTo/oMpoE7L2F+kwuUKiRXPEnvC2gA4C1QZthzxXzCVT+wCSRz1VhRFuhtKKNZI5ARdrgjhwta9FMmFDqOzkKqRya51B14aHWgAMHISoVgwI+0LEgcDT021WgA7MjtBm42uAwyki/MqW1tzqTvNEBLCoeQtmYMx0Nu7wIVaoINoPmETgOrMq3OjAsQAb+HGgjYnHA3yKEuLEAsPiOB/0qXsmF3SXMD7q2PWxJ0+FTN6d05sFIRIhMd7LJbuNfXiOfgddKc2RtHDxxylpVDMsaxpaQ5crEtewtZlJHK1hQT938WYZ4pPsMrjxU6MPgSK2vHYVZFZSe66lSfA8D5g61h80+HOiTRsVJ4G11PTNa4vaijdPfco0eFnAmR2VEZWBkXMcoBUfrAD6+dAQwsVkgmJt70Uo8QToetiW16JRDbQ341n8W3TFCq4sFWkCvHLoVdxdXBKiyuQDcae8TrWhYNs6hre8AeNxw5HmKCPNHTDwKwsyg+YB/+KspIqjlNaDMN/sficJOvYTuiMgbJoy3BKtbMD4Gqzdfe+d8VCs7hkLgcALE929x50We1PAZsMkv/KkAPXI/cP8AmyH41kETFXW2hBFBtu3dMZg1twD/ADKD8PlUnaknYzZraYhWW3/5owXT1eISLfqiVF/TO1nwM4F+0jYepZSfgG+VTd8VthGlHGBo5x4iNwXH/p5/jQT45Q6IyG4dQQfDrUgR2XLy5+NQN2lAgVRwjLIPJWOX4ix9atHFA1MRktytaq5XsfEfMVPdraafGmMUikXJA8aBbTC19NaZDsTcIQCADfQ6X/Oo0ErKTYG3WxKnyPKp0eKf7Fx1BoKvG7swSOZSgjkkbUrzNjdip0J8aDNq3wkoSZSL6xuNQwHEgn3SOYHC411FWe3trYnEY1cHBK0F2aMZQtyyxl3LEjRRawtaqHGfpaJ2OLj7eFrOL3Pk2hzRnxW1BPwe1YXNw4Lcg2h/xsC/wIq3hxkmlmJHW9x880h/9RRQamycHLpFJNC5+qWEi3/dcBx/ipY3Ux8ffhPaL9pCynyKtp8DQaJgt4ZkBub6a3J09CHA9ZRVzgd6gRdwLfa1A+Kl4/i4rJhi9pQj6WJnUcQ6g+Wq9751NwG9sRP0yPGftizEeFyLqPKg2nAYtJ0zobjzB181JFO9lY0Fblbx4cd3t4+/zZiGuOAzOSW9TpRLt/HqMPIA1yV0IF/mCLeZIHjQWLRK4IYAjoRcfOqzE7p4OQ3MKqeqd37tKGNk7fmTVmugGpLADj1l7vwmNEOD3nU2MoCA27zAoP8AE3cPo5oIU8S6gA/AWI8j+VZ3vjgFinhsCuZZNDy0sLeFaLs/AYiMWmcN4cTr420HhQf7RI7TYa6nWOS3K1AD4NgC/d0zeYvr/VqtcBi5YmBQjg1gRfTiNP64UR+zWJWixKumZS6aML37v3+NO7V3dAu0FyPsnXLz052oA/eTbLYg4csLMrn5lab3BhzYqTgbR3sba6+NJ21DleG41z6j1FQ9gYx4Z2ZNDYg+Iv8AnQEO++CxuLnZnZuxQLluSFuTbup9ok2vahvaW6ssMpjY63AI0J1seA/rStDwu31xSxxkhZA4PesAbAgcTyJvaoO2dmyYvEzSLbMvdB4jMOfx5+dAB7VwCRuyIGsq3ObjyNxoDrfhrwrm7qGOaHE3ULHOhOvRgST4WvU/bOznhlmjnW0iItwDpql14X5W+Ne3R2BHiu07QXCjgGK8vDjQQ8fip8PPJFL76PlZX7yEr3bFToy2GngdDWn+x7ascqTwpGYihV8uculjdTkD6oLgd2541E383KkxMaY3DoXdo07eP6xKqFzr9o2FiPC4ob9kmN7Haao1wJVeIgjXNbOt+lsh+NBubpUd0qa4pl1oKramAWaJ4W4OpXyJ4H0Nj6V81426swPEMQfMGx+6vqQrWGe0bZy4TaRkKXjltKFsLEm6uNejAn+IUEzdfaRfCRkEkwyW8s4v8C6gVrIVZEZTazqVN+YYEH43rGN1ccJpp1C5BiDlUC2VGCgxk8ABnVdf2q1fdzFdpChOhyi46cv68qCt3Hc5Gic3ZQAf30Jhf5xg/wAVExW+mtCmDl7HaUsd7B3LAcrTIHH+eKX40WTDxsPmaCM8SjUga9eNRFgEjXB4aXHBeoX9o825cqsVgB5WHjxPn4U6IwBQRUhAFhoALC1LEPO2vhzp/JSolJ8B9/5UGY7zwPE+ImjfJNHKxVr62lQag8tGOtJ2jgWxWy4JxIVlw4YFxe7KBnGosdQTRFvfgR2soI0lgVreKNla38Nqgbo97APHx7ssfrC4Pzjk+CUAxFgMZGY5cSgkw5Azdyxy/aDWPetY68aM9mwYMsOyxWQ9GJX8qItwsR22BizasmaJ/NGK/dalbx7uYPsZZpIgMiM900bQE6W0ueHrQcjmeMZAyS+4ADYhs5YDvHW/dYnXgppvbG6mGxWjR9jMNRlJXN5MtuP9Cs+2xtefB4bBrAQJFYm+UN3Y07EXB43YyNfxqx2T7VlktHjYTG1wO0i1AP2sp1U+RNA1P7NxOhfDYg51OV451AdHAvlLxgHxBIN71UzbC2xgr5Y3kjGvc+mQ+i98eVhWhJtJe0w+OU9yc/o84A0La9m/369KNUXWgw3ZG/KhimJgZH0GZLhl5e49mXyvRxsIQTd/DToWI1AYpLp9rgzeQNqNsdsmGcWmijkH7ag/M60M432Z4MnND2kDdUa4+D3+RFASzxAAngOp4D1rON78THiMTEiOCEGrcgWOuvOw++jTfz+xv5j76zCDgfOgtNzMRHCZo30LEMD1sMpHgaNUwKOoZXDA814fEVnEX69vI/fWgbo/qB6/fQBXtUwgRMM9te1YHxGUEfcaAtn7PkmxLJELsA5te1wDwF+J1rT/AGt/qcN/fN/JQv7Pv94P/dTfhQVsWEcFswIcaa3BBseIo02TjMEqgpjlw8vFkkGVSba2DGzX8DXN7/1y/u/nQpi/c9R+FBA3mx4xWJnlDXzxrrlMYuIre42o4dedc3M2LNLHJLEQDG4A71jfLfhz00qJjP1r/un/AKZos9l/9nxH94v8tAe+zyebsHim1aJtGta6NcjgLXBvrUnHbqQvj4ccAFkjDXsLZyVKqT1IBbWnN1uD/ur/AN1W7e+P3TQLKU2yU8aQ1BHKVnvto2IZcIk6jXDuS3Xs3ADegYKfjWjVT73/ANgxf/68v8hoMB2JiHgi/SIlUss5Rr39zIhy2vpe7a/lRXujv8kd0nUg5rhlGhvoQRwU87jQ68OYjsf+yYv9+GqluNBs+8GPifFYaWNgyPCTccfop4m18kd/iaPpEsdBc/18KwndP6v93if5Y63uL8vuFA1+jnn8B+PM0sxaU8Ki4/3fhQLVAeAvT8cVeTgKeSgod4cAWlga/d+kjI04uuh+XyrP929rx4eebCyhg7YhZUIFwVMXYyg/ZsLt42rUdscIv75fuasT21/vgfvH/uoNK9n69lNisOebLMvkwCMLcjmU/GovtN26FaLBobksJZgPsJ30Q/vEX8gOtJ3X/wB9Yr+4X7xQpvH/AL9l/eH/AEhQRN8hkxGQ69jDHGB+0FDN65i1B+z4c0jMeQJN6LN/P7Xiv7xvvof2X7sn8P30Gh7pJm2ViFI0hIlAPMqwlsba2Km3rVzuRvLKmI/Q8TzBMTdRxUX56VXbkf2LH/3Lf9IUxvD/AGvZv93D9woNiFdtXhXaD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americanhistory.si.edu/brown/history/6-legacy/images/sit-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9801" y="3225747"/>
            <a:ext cx="4352925" cy="3384604"/>
          </a:xfrm>
          <a:prstGeom prst="rect">
            <a:avLst/>
          </a:prstGeom>
          <a:noFill/>
        </p:spPr>
      </p:pic>
      <p:pic>
        <p:nvPicPr>
          <p:cNvPr id="4102" name="Picture 6" descr="http://jensenus2.pbworks.com/f/siti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2600" y="3276601"/>
            <a:ext cx="3810000" cy="316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400" b="1" dirty="0"/>
              <a:t>From Freedom Rides to Birmingham to Washington — “I Have a Dream,”1963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514601"/>
            <a:ext cx="8229600" cy="2849563"/>
          </a:xfrm>
        </p:spPr>
        <p:txBody>
          <a:bodyPr/>
          <a:lstStyle/>
          <a:p>
            <a:pPr eaLnBrk="1" hangingPunct="1"/>
            <a:r>
              <a:rPr lang="en-US" dirty="0"/>
              <a:t>1961 - integrate buses and bus terminals throughout the South</a:t>
            </a:r>
          </a:p>
          <a:p>
            <a:pPr eaLnBrk="1" hangingPunct="1"/>
            <a:r>
              <a:rPr lang="en-US" dirty="0"/>
              <a:t>Birmingham - closed all public facilities to avoid desegregation</a:t>
            </a:r>
          </a:p>
          <a:p>
            <a:pPr eaLnBrk="1" hangingPunct="1"/>
            <a:r>
              <a:rPr lang="en-US" dirty="0"/>
              <a:t>1963 - “toughest nut to crack”</a:t>
            </a:r>
          </a:p>
          <a:p>
            <a:pPr eaLnBrk="1" hangingPunct="1"/>
            <a:r>
              <a:rPr lang="en-US" dirty="0"/>
              <a:t>March on Washington, August 28, 1963</a:t>
            </a:r>
          </a:p>
          <a:p>
            <a:pPr eaLnBrk="1" hangingPunct="1"/>
            <a:r>
              <a:rPr lang="en-US" dirty="0"/>
              <a:t>MLK’s “I Have a Dream” speech</a:t>
            </a:r>
          </a:p>
        </p:txBody>
      </p:sp>
      <p:pic>
        <p:nvPicPr>
          <p:cNvPr id="3074" name="Picture 2" descr="http://www.essence.com/sites/default/files/images/2011/08/27/42-20714384-src-400x2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4343401"/>
            <a:ext cx="3048000" cy="2247901"/>
          </a:xfrm>
          <a:prstGeom prst="rect">
            <a:avLst/>
          </a:prstGeom>
          <a:noFill/>
        </p:spPr>
      </p:pic>
      <p:pic>
        <p:nvPicPr>
          <p:cNvPr id="3076" name="Picture 4" descr="http://static.ddmcdn.com/gif/7-mlk-i-have-a-dream-picture-660x4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3201" y="4800600"/>
            <a:ext cx="2787547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/>
              <a:t>The Student Nonviolent Coordinating Committee and Mississippi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255838"/>
            <a:ext cx="8229600" cy="2239963"/>
          </a:xfrm>
        </p:spPr>
        <p:txBody>
          <a:bodyPr/>
          <a:lstStyle/>
          <a:p>
            <a:pPr eaLnBrk="1" hangingPunct="1"/>
            <a:r>
              <a:rPr lang="en-US" dirty="0"/>
              <a:t>SNCC - Student Nonviolent Coordinating Committee</a:t>
            </a:r>
          </a:p>
          <a:p>
            <a:pPr eaLnBrk="1" hangingPunct="1"/>
            <a:r>
              <a:rPr lang="en-US" dirty="0"/>
              <a:t>CORE - Congress of Racial Equality</a:t>
            </a:r>
          </a:p>
          <a:p>
            <a:pPr eaLnBrk="1" hangingPunct="1"/>
            <a:r>
              <a:rPr lang="en-US" dirty="0"/>
              <a:t>Freedom Summer - 1964 - attempt to register as many African-American voters as possible in Mississippi, which up to that time had almost totally excluded black voters.</a:t>
            </a:r>
          </a:p>
        </p:txBody>
      </p:sp>
      <p:pic>
        <p:nvPicPr>
          <p:cNvPr id="2050" name="Picture 2" descr="http://d3qi0qp55mx5f5.cloudfront.net/www/i/features/20140811_Freedom_Post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4343401"/>
            <a:ext cx="3714750" cy="2276273"/>
          </a:xfrm>
          <a:prstGeom prst="rect">
            <a:avLst/>
          </a:prstGeom>
          <a:noFill/>
        </p:spPr>
      </p:pic>
      <p:pic>
        <p:nvPicPr>
          <p:cNvPr id="2052" name="Picture 4" descr="http://i2.cdn.turner.com/cnnnext/dam/assets/140619172514-04-freedom-summer---restricted-horizontal-large-galler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4309498"/>
            <a:ext cx="4253948" cy="2396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The North and Malcolm X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Malcolm X – born Malcolm Little in Omaha, Nebraska in 1925</a:t>
            </a:r>
          </a:p>
          <a:p>
            <a:pPr eaLnBrk="1" hangingPunct="1"/>
            <a:r>
              <a:rPr lang="en-US"/>
              <a:t>Joins the Nation of Islam</a:t>
            </a:r>
          </a:p>
          <a:p>
            <a:pPr eaLnBrk="1" hangingPunct="1"/>
            <a:r>
              <a:rPr lang="en-US"/>
              <a:t>Travels to Mecca</a:t>
            </a:r>
          </a:p>
          <a:p>
            <a:pPr eaLnBrk="1" hangingPunct="1"/>
            <a:r>
              <a:rPr lang="en-US"/>
              <a:t>Breaks with the Nation of Islam</a:t>
            </a:r>
          </a:p>
          <a:p>
            <a:pPr eaLnBrk="1" hangingPunct="1"/>
            <a:r>
              <a:rPr lang="en-US"/>
              <a:t>Assassinated by Nation of Islam followers in February 1965</a:t>
            </a:r>
          </a:p>
        </p:txBody>
      </p:sp>
      <p:pic>
        <p:nvPicPr>
          <p:cNvPr id="1026" name="Picture 2" descr="http://www.blackpast.org/files/blackpast_images/Malcolm_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1" y="3810000"/>
            <a:ext cx="2124075" cy="2857500"/>
          </a:xfrm>
          <a:prstGeom prst="rect">
            <a:avLst/>
          </a:prstGeom>
          <a:noFill/>
        </p:spPr>
      </p:pic>
      <p:pic>
        <p:nvPicPr>
          <p:cNvPr id="1028" name="Picture 4" descr="http://cdn.history.com/sites/2/2013/11/malcolm-x-AB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3810001"/>
            <a:ext cx="3790950" cy="2837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Voting Rights Act of 1965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Act banned literacy test and gave the Federal Government the power to oversee elections in states that discriminated.</a:t>
            </a:r>
          </a:p>
          <a:p>
            <a:r>
              <a:rPr lang="en-US" dirty="0"/>
              <a:t>In the north, many blacks were still frustrated and angry</a:t>
            </a:r>
          </a:p>
          <a:p>
            <a:r>
              <a:rPr lang="en-US" dirty="0"/>
              <a:t>After the act, there was terrible rioting in urban centers.</a:t>
            </a:r>
          </a:p>
        </p:txBody>
      </p:sp>
      <p:pic>
        <p:nvPicPr>
          <p:cNvPr id="4" name="Picture 3" descr="detroit_race_riot_19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4343400"/>
            <a:ext cx="417349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52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066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 anchor="ctr">
            <a:noAutofit/>
          </a:bodyPr>
          <a:lstStyle/>
          <a:p>
            <a:pPr eaLnBrk="1" hangingPunct="1"/>
            <a:r>
              <a:rPr lang="en-US" altLang="en-US"/>
              <a:t>Waging Peace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idx="1"/>
          </p:nvPr>
        </p:nvSpPr>
        <p:spPr>
          <a:xfrm>
            <a:off x="2209800" y="1524000"/>
            <a:ext cx="7620000" cy="4876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SzPct val="65000"/>
            </a:pPr>
            <a:r>
              <a:rPr lang="en-US" altLang="en-US" dirty="0"/>
              <a:t>Nuclear test ban treaty</a:t>
            </a:r>
          </a:p>
          <a:p>
            <a:pPr lvl="1" eaLnBrk="1" hangingPunct="1">
              <a:buSzPct val="65000"/>
            </a:pPr>
            <a:r>
              <a:rPr lang="en-US" altLang="en-US" dirty="0"/>
              <a:t>U.S. and U.S.S.R. agreed to suspend  nuclear testing in the atmosphere</a:t>
            </a:r>
          </a:p>
          <a:p>
            <a:pPr>
              <a:buSzPct val="65000"/>
            </a:pPr>
            <a:r>
              <a:rPr lang="en-US" altLang="en-US" dirty="0"/>
              <a:t>Eisenhower &amp; Khrushchev planned a summit in Paris, May 1960</a:t>
            </a:r>
          </a:p>
          <a:p>
            <a:pPr eaLnBrk="1" hangingPunct="1">
              <a:buSzPct val="65000"/>
            </a:pPr>
            <a:r>
              <a:rPr lang="en-US" altLang="en-US" dirty="0"/>
              <a:t>May 1, 1960: U-2 incident cancelled plans for summit on new Berlin Crisis</a:t>
            </a:r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800601"/>
            <a:ext cx="2462318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938" y="4800601"/>
            <a:ext cx="3110938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135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42048" cy="746760"/>
          </a:xfrm>
        </p:spPr>
        <p:txBody>
          <a:bodyPr/>
          <a:lstStyle/>
          <a:p>
            <a:r>
              <a:rPr lang="en-US" dirty="0"/>
              <a:t>Last Days of Dr. 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late 1960’s, Dr. was speaking out against the war in Vietnam</a:t>
            </a:r>
          </a:p>
          <a:p>
            <a:r>
              <a:rPr lang="en-US" dirty="0"/>
              <a:t>He also was starting to focus on poverty.</a:t>
            </a:r>
          </a:p>
          <a:p>
            <a:r>
              <a:rPr lang="en-US" dirty="0"/>
              <a:t>Purposed “Poor Peoples Campaign”</a:t>
            </a:r>
          </a:p>
        </p:txBody>
      </p:sp>
      <p:pic>
        <p:nvPicPr>
          <p:cNvPr id="5" name="Content Placeholder 4" descr="portrait-of-rev-martin-luther-king-jr.jpe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601" y="1600201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2245180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Memphis Sanitation workers strike</a:t>
            </a:r>
          </a:p>
        </p:txBody>
      </p:sp>
      <p:pic>
        <p:nvPicPr>
          <p:cNvPr id="5" name="Content Placeholder 4" descr="memphis_hi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3600" y="1981200"/>
            <a:ext cx="2971800" cy="413146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Garbage men in Memphis were on strike.</a:t>
            </a:r>
          </a:p>
          <a:p>
            <a:r>
              <a:rPr lang="en-US" dirty="0"/>
              <a:t>King saw this issue as part of his campaign against poverty.</a:t>
            </a:r>
          </a:p>
          <a:p>
            <a:r>
              <a:rPr lang="en-US" dirty="0"/>
              <a:t>Went several time to support the workers</a:t>
            </a:r>
          </a:p>
        </p:txBody>
      </p:sp>
    </p:spTree>
    <p:extLst>
      <p:ext uri="{BB962C8B-B14F-4D97-AF65-F5344CB8AC3E}">
        <p14:creationId xmlns:p14="http://schemas.microsoft.com/office/powerpoint/2010/main" val="4987922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last day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When King was in Memphis, he usually stayed at the black owned Lorraine Motel. He was staying here on his visit in April 1968.</a:t>
            </a:r>
          </a:p>
          <a:p>
            <a:r>
              <a:rPr lang="en-US" dirty="0"/>
              <a:t> </a:t>
            </a:r>
          </a:p>
        </p:txBody>
      </p:sp>
      <p:pic>
        <p:nvPicPr>
          <p:cNvPr id="16" name="Picture Placeholder 15" descr="lorraine-motel-memphis-lorraine-hotel-beach-resort-miami-miami-beach-florida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385010">
            <a:off x="2009360" y="1358195"/>
            <a:ext cx="4556948" cy="3482196"/>
          </a:xfrm>
        </p:spPr>
      </p:pic>
    </p:spTree>
    <p:extLst>
      <p:ext uri="{BB962C8B-B14F-4D97-AF65-F5344CB8AC3E}">
        <p14:creationId xmlns:p14="http://schemas.microsoft.com/office/powerpoint/2010/main" val="12811872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242048" cy="777240"/>
          </a:xfrm>
        </p:spPr>
        <p:txBody>
          <a:bodyPr/>
          <a:lstStyle/>
          <a:p>
            <a:r>
              <a:rPr lang="en-US" dirty="0"/>
              <a:t>April 4, 1968</a:t>
            </a:r>
          </a:p>
        </p:txBody>
      </p:sp>
      <p:pic>
        <p:nvPicPr>
          <p:cNvPr id="10" name="Picture 9" descr="ima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1" y="304800"/>
            <a:ext cx="3989493" cy="2362200"/>
          </a:xfrm>
          <a:prstGeom prst="rect">
            <a:avLst/>
          </a:prstGeom>
        </p:spPr>
      </p:pic>
      <p:pic>
        <p:nvPicPr>
          <p:cNvPr id="8" name="Content Placeholder 7" descr="gty_mlk_assassination_kb_130403_wmain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1676400"/>
            <a:ext cx="4605866" cy="2590800"/>
          </a:xfrm>
        </p:spPr>
      </p:pic>
      <p:pic>
        <p:nvPicPr>
          <p:cNvPr id="9" name="Content Placeholder 8" descr="Screen-shot-2011-04-03-at-11.30.41-PM.pn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3886200"/>
            <a:ext cx="4426287" cy="2590800"/>
          </a:xfrm>
        </p:spPr>
      </p:pic>
    </p:spTree>
    <p:extLst>
      <p:ext uri="{BB962C8B-B14F-4D97-AF65-F5344CB8AC3E}">
        <p14:creationId xmlns:p14="http://schemas.microsoft.com/office/powerpoint/2010/main" val="12823473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8575503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121" y="304801"/>
            <a:ext cx="2976465" cy="4419600"/>
          </a:xfrm>
        </p:spPr>
      </p:pic>
      <p:pic>
        <p:nvPicPr>
          <p:cNvPr id="6" name="Content Placeholder 5" descr="Screen-shot-2011-04-03-at-11.40.21-PM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1" y="228600"/>
            <a:ext cx="3521075" cy="4395328"/>
          </a:xfrm>
        </p:spPr>
      </p:pic>
      <p:pic>
        <p:nvPicPr>
          <p:cNvPr id="7" name="Picture 6" descr="8575507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1" y="3810000"/>
            <a:ext cx="410966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670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242048" cy="777240"/>
          </a:xfrm>
        </p:spPr>
        <p:txBody>
          <a:bodyPr/>
          <a:lstStyle/>
          <a:p>
            <a:r>
              <a:rPr lang="en-US" dirty="0"/>
              <a:t>The shooters window</a:t>
            </a:r>
          </a:p>
        </p:txBody>
      </p:sp>
      <p:pic>
        <p:nvPicPr>
          <p:cNvPr id="5" name="Content Placeholder 4" descr="8575547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1143000"/>
            <a:ext cx="7165075" cy="4800600"/>
          </a:xfrm>
        </p:spPr>
      </p:pic>
      <p:pic>
        <p:nvPicPr>
          <p:cNvPr id="6" name="Content Placeholder 5" descr="IMG_2639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143000"/>
            <a:ext cx="3657600" cy="4876800"/>
          </a:xfrm>
        </p:spPr>
      </p:pic>
    </p:spTree>
    <p:extLst>
      <p:ext uri="{BB962C8B-B14F-4D97-AF65-F5344CB8AC3E}">
        <p14:creationId xmlns:p14="http://schemas.microsoft.com/office/powerpoint/2010/main" val="37818449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544256"/>
            <a:ext cx="37147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99425"/>
            <a:ext cx="3759524" cy="296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886201"/>
            <a:ext cx="3380268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9673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2371" y="1600201"/>
            <a:ext cx="293873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89324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868" y="3581400"/>
            <a:ext cx="2271712" cy="270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3874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242048" cy="1143000"/>
          </a:xfrm>
        </p:spPr>
        <p:txBody>
          <a:bodyPr/>
          <a:lstStyle/>
          <a:p>
            <a:r>
              <a:rPr lang="en-US" dirty="0"/>
              <a:t>Election of 1968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3520440" cy="5105400"/>
          </a:xfrm>
        </p:spPr>
        <p:txBody>
          <a:bodyPr>
            <a:normAutofit/>
          </a:bodyPr>
          <a:lstStyle/>
          <a:p>
            <a:r>
              <a:rPr lang="en-US" dirty="0"/>
              <a:t>There was a Presidential election going on in 1968</a:t>
            </a:r>
          </a:p>
          <a:p>
            <a:r>
              <a:rPr lang="en-US"/>
              <a:t>One </a:t>
            </a:r>
            <a:r>
              <a:rPr lang="en-US" dirty="0"/>
              <a:t>of the candidates was Robert Kennedy, John Kennedy’s little brother.</a:t>
            </a:r>
          </a:p>
          <a:p>
            <a:r>
              <a:rPr lang="en-US" dirty="0"/>
              <a:t>He was campaigning in Indiana for the Democrat Primary</a:t>
            </a:r>
          </a:p>
        </p:txBody>
      </p:sp>
      <p:pic>
        <p:nvPicPr>
          <p:cNvPr id="5" name="Content Placeholder 4" descr="rfk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1" y="1371600"/>
            <a:ext cx="3521075" cy="264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$(KGrHqN,!p8E9lhNuZJqBPdjy-HJMQ~~60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3621506"/>
            <a:ext cx="2286000" cy="3007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22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101600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 anchor="ctr">
            <a:noAutofit/>
          </a:bodyPr>
          <a:lstStyle/>
          <a:p>
            <a:pPr eaLnBrk="1" hangingPunct="1"/>
            <a:r>
              <a:rPr lang="en-US" altLang="en-US" dirty="0"/>
              <a:t>Entanglement in Indochina</a:t>
            </a:r>
          </a:p>
        </p:txBody>
      </p:sp>
      <p:sp>
        <p:nvSpPr>
          <p:cNvPr id="47113" name="Rectangle 9"/>
          <p:cNvSpPr>
            <a:spLocks noGrp="1" noChangeArrowheads="1"/>
          </p:cNvSpPr>
          <p:nvPr>
            <p:ph idx="1"/>
          </p:nvPr>
        </p:nvSpPr>
        <p:spPr>
          <a:xfrm>
            <a:off x="838200" y="1295400"/>
            <a:ext cx="8991600" cy="5181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SzPct val="65000"/>
            </a:pPr>
            <a:r>
              <a:rPr lang="en-US" altLang="en-US" sz="2400" dirty="0"/>
              <a:t>Eisenhower refused military aid for French retention of colonial Indochina </a:t>
            </a:r>
          </a:p>
          <a:p>
            <a:pPr eaLnBrk="1" hangingPunct="1">
              <a:buSzPct val="65000"/>
            </a:pPr>
            <a:r>
              <a:rPr lang="en-US" altLang="en-US" sz="2400" dirty="0"/>
              <a:t>Victory of Communist Ho Chi Minh prompted intervention to prevent election</a:t>
            </a:r>
          </a:p>
          <a:p>
            <a:pPr eaLnBrk="1" hangingPunct="1">
              <a:buSzPct val="65000"/>
            </a:pPr>
            <a:r>
              <a:rPr lang="en-US" altLang="en-US" sz="2400" dirty="0"/>
              <a:t>Vietnam divided, election postponed</a:t>
            </a:r>
          </a:p>
          <a:p>
            <a:pPr eaLnBrk="1" hangingPunct="1">
              <a:buSzPct val="65000"/>
            </a:pPr>
            <a:r>
              <a:rPr lang="en-US" altLang="en-US" sz="2400" dirty="0"/>
              <a:t>South Vietnam under U.S. puppet regime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3505201"/>
            <a:ext cx="2403724" cy="316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929743"/>
            <a:ext cx="170177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4321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 anchor="ctr">
            <a:noAutofit/>
          </a:bodyPr>
          <a:lstStyle/>
          <a:p>
            <a:pPr eaLnBrk="1" hangingPunct="1"/>
            <a:r>
              <a:rPr lang="en-US" altLang="en-US"/>
              <a:t>Containing China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SzPct val="65000"/>
            </a:pPr>
            <a:r>
              <a:rPr lang="en-US" altLang="en-US" sz="2800" dirty="0"/>
              <a:t>Tough line against China</a:t>
            </a:r>
          </a:p>
          <a:p>
            <a:pPr eaLnBrk="1" hangingPunct="1">
              <a:buSzPct val="65000"/>
            </a:pPr>
            <a:r>
              <a:rPr lang="en-US" altLang="en-US" sz="2800" dirty="0"/>
              <a:t>Drove wedge between China, Russia</a:t>
            </a:r>
          </a:p>
          <a:p>
            <a:pPr eaLnBrk="1" hangingPunct="1">
              <a:buSzPct val="65000"/>
            </a:pPr>
            <a:r>
              <a:rPr lang="en-US" altLang="en-US" sz="2800" dirty="0"/>
              <a:t>Strategy ultimately worked</a:t>
            </a:r>
          </a:p>
          <a:p>
            <a:pPr eaLnBrk="1" hangingPunct="1">
              <a:buSzPct val="65000"/>
            </a:pPr>
            <a:r>
              <a:rPr lang="en-US" altLang="en-US" sz="2800" dirty="0"/>
              <a:t>Effects not immediately apparent</a:t>
            </a:r>
          </a:p>
        </p:txBody>
      </p:sp>
    </p:spTree>
    <p:extLst>
      <p:ext uri="{BB962C8B-B14F-4D97-AF65-F5344CB8AC3E}">
        <p14:creationId xmlns:p14="http://schemas.microsoft.com/office/powerpoint/2010/main" val="26492724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 anchor="ctr">
            <a:noAutofit/>
          </a:bodyPr>
          <a:lstStyle/>
          <a:p>
            <a:pPr eaLnBrk="1" hangingPunct="1"/>
            <a:r>
              <a:rPr lang="en-US" altLang="en-US"/>
              <a:t>The Continuing Cold War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SzPct val="65000"/>
            </a:pPr>
            <a:r>
              <a:rPr lang="en-US" altLang="en-US"/>
              <a:t>January, 1961: Eisenhower warned against growing military-industrial complex</a:t>
            </a:r>
          </a:p>
          <a:p>
            <a:pPr eaLnBrk="1" hangingPunct="1">
              <a:buSzPct val="65000"/>
            </a:pPr>
            <a:r>
              <a:rPr lang="en-US" altLang="en-US"/>
              <a:t>Post-war era marked by Cold War rather than peace and tranquility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1" y="3028950"/>
            <a:ext cx="57245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462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5490</TotalTime>
  <Words>1342</Words>
  <Application>Microsoft Office PowerPoint</Application>
  <PresentationFormat>Widescreen</PresentationFormat>
  <Paragraphs>175</Paragraphs>
  <Slides>68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Cambria</vt:lpstr>
      <vt:lpstr>Times New Roman</vt:lpstr>
      <vt:lpstr>Wingdings 3</vt:lpstr>
      <vt:lpstr>Adjacency</vt:lpstr>
      <vt:lpstr>Chapter 25 </vt:lpstr>
      <vt:lpstr>Key Points </vt:lpstr>
      <vt:lpstr>Eisenhower’s America, America’s World</vt:lpstr>
      <vt:lpstr>Eisenhower Wages  the Cold War</vt:lpstr>
      <vt:lpstr>The Reaction to Sputnik</vt:lpstr>
      <vt:lpstr>Waging Peace</vt:lpstr>
      <vt:lpstr>Entanglement in Indochina</vt:lpstr>
      <vt:lpstr>Containing China</vt:lpstr>
      <vt:lpstr>The Continuing Cold War</vt:lpstr>
      <vt:lpstr>A Culture on the Move</vt:lpstr>
      <vt:lpstr>Economic Boom</vt:lpstr>
      <vt:lpstr>PowerPoint Presentation</vt:lpstr>
      <vt:lpstr>PowerPoint Presentation</vt:lpstr>
      <vt:lpstr>PowerPoint Presentation</vt:lpstr>
      <vt:lpstr>PowerPoint Presentation</vt:lpstr>
      <vt:lpstr>The Growing Impact of Television </vt:lpstr>
      <vt:lpstr>PowerPoint Presentation</vt:lpstr>
      <vt:lpstr>PowerPoint Presentation</vt:lpstr>
      <vt:lpstr>Interstate Highway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1950’s Big Ideas</vt:lpstr>
      <vt:lpstr>The Good Life?</vt:lpstr>
      <vt:lpstr>Big Words from Halberstam</vt:lpstr>
      <vt:lpstr>Main Idea / Support Details</vt:lpstr>
      <vt:lpstr>The Boom of Religion </vt:lpstr>
      <vt:lpstr>Dissent </vt:lpstr>
      <vt:lpstr>3 words to describe IKE &amp; Mamie</vt:lpstr>
      <vt:lpstr>3 words to describe JFK &amp; Jackie</vt:lpstr>
      <vt:lpstr>From Oldest to Youngest —  The Transition to the Next President </vt:lpstr>
      <vt:lpstr>Key points </vt:lpstr>
      <vt:lpstr>WEBEX test</vt:lpstr>
      <vt:lpstr>A Picture is worth…….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Long Road to Brown v. Board of Education </vt:lpstr>
      <vt:lpstr>Civil Rights Events, 1953–1963</vt:lpstr>
      <vt:lpstr>Montgomery, Alabama </vt:lpstr>
      <vt:lpstr>Students and Sit-Ins </vt:lpstr>
      <vt:lpstr>From Freedom Rides to Birmingham to Washington — “I Have a Dream,”1963 </vt:lpstr>
      <vt:lpstr>The Student Nonviolent Coordinating Committee and Mississippi</vt:lpstr>
      <vt:lpstr>The North and Malcolm X </vt:lpstr>
      <vt:lpstr>Voting Rights Act of 1965</vt:lpstr>
      <vt:lpstr>Last Days of Dr. King</vt:lpstr>
      <vt:lpstr>Memphis Sanitation workers strike</vt:lpstr>
      <vt:lpstr>The last day </vt:lpstr>
      <vt:lpstr>April 4, 1968</vt:lpstr>
      <vt:lpstr>PowerPoint Presentation</vt:lpstr>
      <vt:lpstr>The shooters window</vt:lpstr>
      <vt:lpstr>PowerPoint Presentation</vt:lpstr>
      <vt:lpstr>PowerPoint Presentation</vt:lpstr>
      <vt:lpstr>Election of 1968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jon.carl</dc:creator>
  <cp:lastModifiedBy>Carl, Jon</cp:lastModifiedBy>
  <cp:revision>51</cp:revision>
  <cp:lastPrinted>2020-03-06T15:11:19Z</cp:lastPrinted>
  <dcterms:created xsi:type="dcterms:W3CDTF">2016-03-02T16:58:07Z</dcterms:created>
  <dcterms:modified xsi:type="dcterms:W3CDTF">2022-03-16T11:29:18Z</dcterms:modified>
</cp:coreProperties>
</file>