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69" r:id="rId3"/>
    <p:sldId id="263" r:id="rId4"/>
    <p:sldId id="264" r:id="rId5"/>
    <p:sldId id="270" r:id="rId6"/>
    <p:sldId id="257" r:id="rId7"/>
    <p:sldId id="258" r:id="rId8"/>
    <p:sldId id="259" r:id="rId9"/>
    <p:sldId id="265" r:id="rId10"/>
    <p:sldId id="260" r:id="rId11"/>
    <p:sldId id="271" r:id="rId12"/>
    <p:sldId id="261" r:id="rId13"/>
    <p:sldId id="262" r:id="rId14"/>
    <p:sldId id="267" r:id="rId15"/>
    <p:sldId id="266" r:id="rId16"/>
    <p:sldId id="268" r:id="rId17"/>
    <p:sldId id="272" r:id="rId18"/>
    <p:sldId id="281" r:id="rId19"/>
    <p:sldId id="273" r:id="rId20"/>
    <p:sldId id="283" r:id="rId21"/>
    <p:sldId id="284" r:id="rId22"/>
    <p:sldId id="285" r:id="rId23"/>
    <p:sldId id="286" r:id="rId24"/>
    <p:sldId id="282" r:id="rId25"/>
    <p:sldId id="274" r:id="rId26"/>
    <p:sldId id="287" r:id="rId27"/>
    <p:sldId id="288" r:id="rId28"/>
    <p:sldId id="289" r:id="rId29"/>
    <p:sldId id="275" r:id="rId30"/>
    <p:sldId id="276" r:id="rId31"/>
    <p:sldId id="277" r:id="rId32"/>
    <p:sldId id="290" r:id="rId33"/>
    <p:sldId id="278" r:id="rId34"/>
    <p:sldId id="279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7A9E2-29C9-42DD-B2B7-E8CFFA452C2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893A8-C0A8-4433-B5DC-7BBC10F57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2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9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9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95" name="Rectangle 11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10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10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9" name="Rectangle 11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11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11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43" name="Rectangle 11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19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19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11" name="Rectangle 11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2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2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7" name="Rectangle 11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6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6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23" name="Rectangle 11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7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7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7" name="Rectangle 11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8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8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71" name="Rectangle 11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3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3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51" name="Rectangle 11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3566E3D-8BC9-4A80-AE14-3A3DEC2321C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56C2AF-1409-4AD0-99D6-A4BF403C40B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66E3D-8BC9-4A80-AE14-3A3DEC2321C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C2AF-1409-4AD0-99D6-A4BF403C4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66E3D-8BC9-4A80-AE14-3A3DEC2321C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C2AF-1409-4AD0-99D6-A4BF403C4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66E3D-8BC9-4A80-AE14-3A3DEC2321C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C2AF-1409-4AD0-99D6-A4BF403C4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66E3D-8BC9-4A80-AE14-3A3DEC2321C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C2AF-1409-4AD0-99D6-A4BF403C4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66E3D-8BC9-4A80-AE14-3A3DEC2321C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C2AF-1409-4AD0-99D6-A4BF403C40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66E3D-8BC9-4A80-AE14-3A3DEC2321C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C2AF-1409-4AD0-99D6-A4BF403C4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66E3D-8BC9-4A80-AE14-3A3DEC2321C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C2AF-1409-4AD0-99D6-A4BF403C4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66E3D-8BC9-4A80-AE14-3A3DEC2321C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C2AF-1409-4AD0-99D6-A4BF403C4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66E3D-8BC9-4A80-AE14-3A3DEC2321C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C2AF-1409-4AD0-99D6-A4BF403C40B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66E3D-8BC9-4A80-AE14-3A3DEC2321C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C2AF-1409-4AD0-99D6-A4BF403C40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3566E3D-8BC9-4A80-AE14-3A3DEC2321CA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756C2AF-1409-4AD0-99D6-A4BF403C40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s.nbclearn.com/portal/site/k-12/browse?cuecard=1675" TargetMode="External"/><Relationship Id="rId2" Type="http://schemas.openxmlformats.org/officeDocument/2006/relationships/hyperlink" Target="http://archives.nbclearn.com/portal/site/k-12/browse?cuecard=645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chives.nbclearn.com/portal/site/k-12/browse?cuecard=161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s.nbclearn.com/portal/site/k-12/browse?cuecard=1675" TargetMode="External"/><Relationship Id="rId2" Type="http://schemas.openxmlformats.org/officeDocument/2006/relationships/hyperlink" Target="http://archives.nbclearn.com/portal/site/k-12/browse?cuecard=645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chives.nbclearn.com/portal/site/k-12/browse?cuecard=161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s.nbclearn.com/portal/site/k-12/browse?cuecard=1675" TargetMode="External"/><Relationship Id="rId2" Type="http://schemas.openxmlformats.org/officeDocument/2006/relationships/hyperlink" Target="http://archives.nbclearn.com/portal/site/k-12/browse?cuecard=645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chives.nbclearn.com/portal/site/k-12/browse?cuecard=161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Fraser Chapter 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Life after the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710878" y="381000"/>
            <a:ext cx="7024744" cy="1143000"/>
          </a:xfrm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Birthrate, 1940–1970</a:t>
            </a:r>
          </a:p>
        </p:txBody>
      </p:sp>
      <p:pic>
        <p:nvPicPr>
          <p:cNvPr id="13317" name="Picture 6" descr="DIVI6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1830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290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Soldiers Return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NBC Looks Back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The GI Bill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Levittown Revisited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90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59628" y="228600"/>
            <a:ext cx="7024744" cy="1143000"/>
          </a:xfrm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Life in the Suburbs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6777317" cy="3508977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Suburbia inhabited by middle class </a:t>
            </a:r>
          </a:p>
          <a:p>
            <a:pPr eaLnBrk="1" hangingPunct="1"/>
            <a:r>
              <a:rPr lang="en-US" altLang="en-US" dirty="0" smtClean="0"/>
              <a:t>Characteristics of suburbs</a:t>
            </a:r>
          </a:p>
          <a:p>
            <a:pPr lvl="1" eaLnBrk="1" hangingPunct="1">
              <a:buSzPct val="75000"/>
            </a:pPr>
            <a:r>
              <a:rPr lang="en-US" altLang="en-US" dirty="0" smtClean="0"/>
              <a:t>Dependence on the automobile</a:t>
            </a:r>
          </a:p>
          <a:p>
            <a:pPr lvl="1" eaLnBrk="1" hangingPunct="1">
              <a:buSzPct val="75000"/>
            </a:pPr>
            <a:r>
              <a:rPr lang="en-US" altLang="en-US" dirty="0" smtClean="0"/>
              <a:t>Family togetherness</a:t>
            </a:r>
          </a:p>
          <a:p>
            <a:pPr eaLnBrk="1" hangingPunct="1"/>
            <a:r>
              <a:rPr lang="en-US" altLang="en-US" dirty="0" smtClean="0"/>
              <a:t>Traditional feminism discouraged</a:t>
            </a:r>
          </a:p>
          <a:p>
            <a:pPr eaLnBrk="1" hangingPunct="1"/>
            <a:r>
              <a:rPr lang="en-US" altLang="en-US" dirty="0" smtClean="0"/>
              <a:t>Entrance of more women into workplace stimulated new feminism</a:t>
            </a:r>
          </a:p>
        </p:txBody>
      </p:sp>
      <p:pic>
        <p:nvPicPr>
          <p:cNvPr id="14342" name="Picture 7" descr="levittfamil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2042" r="2721" b="5025"/>
          <a:stretch>
            <a:fillRect/>
          </a:stretch>
        </p:blipFill>
        <p:spPr bwMode="auto">
          <a:xfrm>
            <a:off x="5638800" y="4110941"/>
            <a:ext cx="23479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http://www.cartalk.com/sites/default/files/blogs/jim-motavalli/family%20car%201950s_family_li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23711"/>
            <a:ext cx="28956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9944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Good Life?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Consumerism the dominant social theme of the 1950s</a:t>
            </a:r>
          </a:p>
          <a:p>
            <a:pPr eaLnBrk="1" hangingPunct="1"/>
            <a:r>
              <a:rPr lang="en-US" altLang="en-US" smtClean="0"/>
              <a:t>Quality of life left Americans anxious and dissatisfied</a:t>
            </a:r>
          </a:p>
        </p:txBody>
      </p:sp>
    </p:spTree>
    <p:extLst>
      <p:ext uri="{BB962C8B-B14F-4D97-AF65-F5344CB8AC3E}">
        <p14:creationId xmlns:p14="http://schemas.microsoft.com/office/powerpoint/2010/main" val="38664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95400"/>
            <a:ext cx="702474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The Great Migration — </a:t>
            </a:r>
            <a:br>
              <a:rPr lang="en-US" altLang="en-US" b="1" dirty="0" smtClean="0"/>
            </a:br>
            <a:r>
              <a:rPr lang="en-US" altLang="en-US" b="1" dirty="0" smtClean="0"/>
              <a:t>African-Americans Move North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92" y="2510823"/>
            <a:ext cx="6777317" cy="350897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new generation of African-Americans moved from the South to the North.</a:t>
            </a:r>
          </a:p>
          <a:p>
            <a:pPr eaLnBrk="1" hangingPunct="1"/>
            <a:r>
              <a:rPr lang="en-US" altLang="en-US" dirty="0" smtClean="0"/>
              <a:t>During and after World War II, the rate of migration exploded.</a:t>
            </a:r>
          </a:p>
          <a:p>
            <a:pPr eaLnBrk="1" hangingPunct="1"/>
            <a:r>
              <a:rPr lang="en-US" altLang="en-US" dirty="0" smtClean="0"/>
              <a:t>By 1960, half of the nation’s African-Americans lived in northern cities.</a:t>
            </a:r>
          </a:p>
        </p:txBody>
      </p:sp>
    </p:spTree>
    <p:extLst>
      <p:ext uri="{BB962C8B-B14F-4D97-AF65-F5344CB8AC3E}">
        <p14:creationId xmlns:p14="http://schemas.microsoft.com/office/powerpoint/2010/main" val="426802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Americans on the Move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24-1, Americans on the Move</a:t>
            </a:r>
          </a:p>
        </p:txBody>
      </p:sp>
      <p:pic>
        <p:nvPicPr>
          <p:cNvPr id="18437" name="Picture 4" descr="ASSET4474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4150"/>
            <a:ext cx="82296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02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Latino Migrations from Puerto Rico and Mexico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After World War II, more Spanish-speaking citizens began moving from Puerto Rico to the U.S. mainland, especially New York City.</a:t>
            </a:r>
          </a:p>
          <a:p>
            <a:pPr eaLnBrk="1" hangingPunct="1"/>
            <a:r>
              <a:rPr lang="en-US" altLang="en-US" smtClean="0"/>
              <a:t>In addition, the U.S. population included about 1.2 million Americans of Mexican background, and this group also grew rapidly after World War II.</a:t>
            </a:r>
          </a:p>
        </p:txBody>
      </p:sp>
    </p:spTree>
    <p:extLst>
      <p:ext uri="{BB962C8B-B14F-4D97-AF65-F5344CB8AC3E}">
        <p14:creationId xmlns:p14="http://schemas.microsoft.com/office/powerpoint/2010/main" val="91518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The Cold War Begins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Soviet Union establishes communist governments in Eastern Europe.</a:t>
            </a:r>
          </a:p>
          <a:p>
            <a:pPr eaLnBrk="1" hangingPunct="1"/>
            <a:r>
              <a:rPr lang="en-US" altLang="en-US" smtClean="0"/>
              <a:t>U.S. desired free governments</a:t>
            </a:r>
          </a:p>
          <a:p>
            <a:pPr eaLnBrk="1" hangingPunct="1"/>
            <a:r>
              <a:rPr lang="en-US" altLang="en-US" smtClean="0"/>
              <a:t>Disagreements on Germany, economic aid, &amp; atomic weapons split the U.S. and Soviet Union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0491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905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The Cold War Begins:</a:t>
            </a:r>
            <a:br>
              <a:rPr lang="en-US" altLang="en-US" smtClean="0"/>
            </a:br>
            <a:r>
              <a:rPr lang="en-US" altLang="en-US" smtClean="0"/>
              <a:t>Issues Dividing U.S., U.S.S.R.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620000" cy="43910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buSzPct val="65000"/>
            </a:pPr>
            <a:r>
              <a:rPr lang="en-US" altLang="en-US" smtClean="0"/>
              <a:t>Potsdam Conference</a:t>
            </a:r>
          </a:p>
          <a:p>
            <a:pPr eaLnBrk="1" hangingPunct="1">
              <a:buSzPct val="65000"/>
            </a:pPr>
            <a:r>
              <a:rPr lang="en-US" altLang="en-US" smtClean="0"/>
              <a:t>Control of postwar Europe</a:t>
            </a:r>
          </a:p>
          <a:p>
            <a:pPr eaLnBrk="1" hangingPunct="1">
              <a:buSzPct val="65000"/>
            </a:pPr>
            <a:r>
              <a:rPr lang="en-US" altLang="en-US" smtClean="0"/>
              <a:t>Economic aid</a:t>
            </a:r>
          </a:p>
          <a:p>
            <a:pPr eaLnBrk="1" hangingPunct="1">
              <a:buSzPct val="65000"/>
            </a:pPr>
            <a:r>
              <a:rPr lang="en-US" altLang="en-US" smtClean="0"/>
              <a:t>Nuclear disarmament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4"/>
          <a:stretch>
            <a:fillRect/>
          </a:stretch>
        </p:blipFill>
        <p:spPr bwMode="auto">
          <a:xfrm>
            <a:off x="4523312" y="3276600"/>
            <a:ext cx="3934888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64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The Hardening of Positions: </a:t>
            </a:r>
            <a:r>
              <a:rPr lang="en-US" altLang="en-US" sz="3600" b="1" dirty="0" smtClean="0"/>
              <a:t>Containment, the Truman Doctrine, the Marshall Plan, and the Berlin Airlift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4525963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U.S. President Harry S. Truman would back a policy of “containment” in regard to Soviet expansion.</a:t>
            </a:r>
          </a:p>
          <a:p>
            <a:pPr eaLnBrk="1" hangingPunct="1"/>
            <a:r>
              <a:rPr lang="en-US" altLang="en-US" dirty="0" smtClean="0"/>
              <a:t>Truman Doctrine: “I believe it must be the policy of the U.S. to support free peoples.”</a:t>
            </a:r>
          </a:p>
          <a:p>
            <a:pPr eaLnBrk="1" hangingPunct="1"/>
            <a:r>
              <a:rPr lang="en-US" altLang="en-US" dirty="0" smtClean="0"/>
              <a:t>Berlin Airlift 1948-1949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955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Soldiers Return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NBC Looks Back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The GI Bill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Levittown Revisited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024744" cy="646664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altLang="en-US" dirty="0" smtClean="0"/>
              <a:t>Containment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5486400" cy="5638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buSzPct val="65000"/>
            </a:pPr>
            <a:r>
              <a:rPr lang="en-US" altLang="en-US" dirty="0" smtClean="0"/>
              <a:t>1947: George C. Marshall appointed Secretary of State</a:t>
            </a:r>
          </a:p>
          <a:p>
            <a:pPr eaLnBrk="1" hangingPunct="1">
              <a:buSzPct val="65000"/>
            </a:pPr>
            <a:endParaRPr lang="en-US" altLang="en-US" dirty="0" smtClean="0"/>
          </a:p>
          <a:p>
            <a:pPr eaLnBrk="1" hangingPunct="1">
              <a:buSzPct val="65000"/>
            </a:pPr>
            <a:endParaRPr lang="en-US" altLang="en-US" dirty="0" smtClean="0"/>
          </a:p>
          <a:p>
            <a:pPr eaLnBrk="1" hangingPunct="1">
              <a:buSzPct val="65000"/>
            </a:pPr>
            <a:r>
              <a:rPr lang="en-US" altLang="en-US" dirty="0" smtClean="0"/>
              <a:t>George Kennan: Called for “containment of Russia’s expansive tendencies”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4" y="1548319"/>
            <a:ext cx="18526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1" y="4038600"/>
            <a:ext cx="1724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408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024744" cy="799064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The Truman Doctrine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20000" cy="5562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buSzPct val="65000"/>
            </a:pPr>
            <a:r>
              <a:rPr lang="en-US" altLang="en-US" smtClean="0"/>
              <a:t>1947: Truman sought funds to keep Greece, Turkey in Western sphere of influence</a:t>
            </a:r>
          </a:p>
          <a:p>
            <a:pPr eaLnBrk="1" hangingPunct="1">
              <a:buSzPct val="65000"/>
            </a:pPr>
            <a:r>
              <a:rPr lang="en-US" altLang="en-US" smtClean="0"/>
              <a:t>Truman Doctrine:  “Support free peoples who are resisting attempted subjugation by armed minorities or outside pressure”</a:t>
            </a:r>
          </a:p>
          <a:p>
            <a:pPr eaLnBrk="1" hangingPunct="1">
              <a:buSzPct val="65000"/>
            </a:pPr>
            <a:r>
              <a:rPr lang="en-US" altLang="en-US" smtClean="0"/>
              <a:t>Doctrine an informal declaration of cold war against the Soviet Union</a:t>
            </a:r>
          </a:p>
        </p:txBody>
      </p:sp>
    </p:spTree>
    <p:extLst>
      <p:ext uri="{BB962C8B-B14F-4D97-AF65-F5344CB8AC3E}">
        <p14:creationId xmlns:p14="http://schemas.microsoft.com/office/powerpoint/2010/main" val="10106230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The Marshall Plan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620000" cy="5257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buSzPct val="65000"/>
            </a:pPr>
            <a:r>
              <a:rPr lang="en-US" altLang="en-US" smtClean="0"/>
              <a:t>1947: George Marshall proposed aid for rebuilding European industries</a:t>
            </a:r>
          </a:p>
          <a:p>
            <a:pPr eaLnBrk="1" hangingPunct="1">
              <a:buSzPct val="65000"/>
            </a:pPr>
            <a:r>
              <a:rPr lang="en-US" altLang="en-US" smtClean="0"/>
              <a:t>Russia refused aid </a:t>
            </a:r>
          </a:p>
          <a:p>
            <a:pPr eaLnBrk="1" hangingPunct="1">
              <a:buSzPct val="65000"/>
            </a:pPr>
            <a:r>
              <a:rPr lang="en-US" altLang="en-US" smtClean="0"/>
              <a:t>1948: Marshall Plan adopted by Congress</a:t>
            </a:r>
          </a:p>
          <a:p>
            <a:pPr eaLnBrk="1" hangingPunct="1">
              <a:buSzPct val="65000"/>
            </a:pPr>
            <a:r>
              <a:rPr lang="en-US" altLang="en-US" smtClean="0"/>
              <a:t>Plan fostered western European prosperity</a:t>
            </a:r>
          </a:p>
        </p:txBody>
      </p:sp>
    </p:spTree>
    <p:extLst>
      <p:ext uri="{BB962C8B-B14F-4D97-AF65-F5344CB8AC3E}">
        <p14:creationId xmlns:p14="http://schemas.microsoft.com/office/powerpoint/2010/main" val="31645059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Marshall Plan to Aid Europe, 1948–1952</a:t>
            </a:r>
          </a:p>
        </p:txBody>
      </p:sp>
      <p:pic>
        <p:nvPicPr>
          <p:cNvPr id="12291" name="Picture 4" descr="DIVI723361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752600"/>
            <a:ext cx="4422775" cy="4724400"/>
          </a:xfrm>
        </p:spPr>
      </p:pic>
    </p:spTree>
    <p:extLst>
      <p:ext uri="{BB962C8B-B14F-4D97-AF65-F5344CB8AC3E}">
        <p14:creationId xmlns:p14="http://schemas.microsoft.com/office/powerpoint/2010/main" val="5946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1059628" y="457200"/>
            <a:ext cx="7024744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The Division of Europe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71500" y="1752600"/>
            <a:ext cx="8001000" cy="5638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buSzPct val="65000"/>
            </a:pPr>
            <a:r>
              <a:rPr lang="en-US" altLang="en-US" sz="2800" dirty="0" smtClean="0"/>
              <a:t>1945: Russians occupied eastern Europe,  American troops occupied western Europe</a:t>
            </a:r>
          </a:p>
          <a:p>
            <a:pPr eaLnBrk="1" hangingPunct="1">
              <a:buSzPct val="65000"/>
            </a:pPr>
            <a:r>
              <a:rPr lang="en-US" altLang="en-US" sz="2800" dirty="0" smtClean="0"/>
              <a:t>Soviet Union sought eastern European buffer </a:t>
            </a:r>
          </a:p>
          <a:p>
            <a:pPr eaLnBrk="1" hangingPunct="1">
              <a:buSzPct val="65000"/>
            </a:pPr>
            <a:r>
              <a:rPr lang="en-US" altLang="en-US" sz="2800" dirty="0" smtClean="0"/>
              <a:t>U.S. demanded national self-determination through free elections throughout Europe</a:t>
            </a:r>
          </a:p>
          <a:p>
            <a:pPr eaLnBrk="1" hangingPunct="1">
              <a:buSzPct val="65000"/>
            </a:pPr>
            <a:r>
              <a:rPr lang="en-US" altLang="en-US" sz="2800" dirty="0" smtClean="0"/>
              <a:t>Stalin converted eastern Europe into a system of satellite nations  </a:t>
            </a:r>
          </a:p>
        </p:txBody>
      </p:sp>
    </p:spTree>
    <p:extLst>
      <p:ext uri="{BB962C8B-B14F-4D97-AF65-F5344CB8AC3E}">
        <p14:creationId xmlns:p14="http://schemas.microsoft.com/office/powerpoint/2010/main" val="34958513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4" descr="ASSET447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0600"/>
            <a:ext cx="5086350" cy="545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284271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A Divided Germany</a:t>
            </a:r>
          </a:p>
        </p:txBody>
      </p:sp>
    </p:spTree>
    <p:extLst>
      <p:ext uri="{BB962C8B-B14F-4D97-AF65-F5344CB8AC3E}">
        <p14:creationId xmlns:p14="http://schemas.microsoft.com/office/powerpoint/2010/main" val="1938749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1059628" y="838200"/>
            <a:ext cx="7024744" cy="646664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altLang="en-US" dirty="0" smtClean="0"/>
              <a:t>The Western Military Alliance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20000" cy="4876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buSzPct val="65000"/>
            </a:pPr>
            <a:r>
              <a:rPr lang="en-US" altLang="en-US" dirty="0" smtClean="0"/>
              <a:t>1949: North Atlantic Treaty Organization</a:t>
            </a:r>
          </a:p>
          <a:p>
            <a:pPr lvl="1" eaLnBrk="1" hangingPunct="1">
              <a:buSzPct val="65000"/>
            </a:pPr>
            <a:r>
              <a:rPr lang="en-US" altLang="en-US" dirty="0" smtClean="0"/>
              <a:t>Military alliance included U.S., Canada, most of western Europe</a:t>
            </a:r>
          </a:p>
          <a:p>
            <a:pPr lvl="1" eaLnBrk="1" hangingPunct="1">
              <a:buSzPct val="65000"/>
            </a:pPr>
            <a:r>
              <a:rPr lang="en-US" altLang="en-US" dirty="0" smtClean="0"/>
              <a:t>U.S. troops stationed in Europe</a:t>
            </a:r>
          </a:p>
          <a:p>
            <a:pPr eaLnBrk="1" hangingPunct="1">
              <a:buSzPct val="65000"/>
            </a:pPr>
            <a:r>
              <a:rPr lang="en-US" altLang="en-US" dirty="0" smtClean="0"/>
              <a:t>NATO intensified Russia's fear of the West</a:t>
            </a:r>
          </a:p>
        </p:txBody>
      </p:sp>
    </p:spTree>
    <p:extLst>
      <p:ext uri="{BB962C8B-B14F-4D97-AF65-F5344CB8AC3E}">
        <p14:creationId xmlns:p14="http://schemas.microsoft.com/office/powerpoint/2010/main" val="29944513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>
          <a:xfrm>
            <a:off x="714983" y="914400"/>
            <a:ext cx="7024744" cy="799064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The Berlin Blockade</a:t>
            </a:r>
          </a:p>
        </p:txBody>
      </p:sp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00" y="3581400"/>
            <a:ext cx="424037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61975" y="1695450"/>
            <a:ext cx="7620000" cy="4876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buSzPct val="65000"/>
            </a:pPr>
            <a:r>
              <a:rPr lang="en-US" altLang="en-US" dirty="0" smtClean="0"/>
              <a:t>June, 1948: Russians blockade of Berlin</a:t>
            </a:r>
          </a:p>
          <a:p>
            <a:pPr eaLnBrk="1" hangingPunct="1">
              <a:buSzPct val="65000"/>
            </a:pPr>
            <a:r>
              <a:rPr lang="en-US" altLang="en-US" dirty="0" smtClean="0"/>
              <a:t>Truman ordered airlift to supply the city</a:t>
            </a:r>
          </a:p>
          <a:p>
            <a:pPr eaLnBrk="1" hangingPunct="1">
              <a:buSzPct val="65000"/>
            </a:pPr>
            <a:r>
              <a:rPr lang="en-US" altLang="en-US" dirty="0" smtClean="0"/>
              <a:t>1949: Russians end blockade</a:t>
            </a:r>
          </a:p>
          <a:p>
            <a:pPr eaLnBrk="1" hangingPunct="1">
              <a:buSzPct val="65000"/>
            </a:pPr>
            <a:r>
              <a:rPr lang="en-US" altLang="en-US" dirty="0" smtClean="0"/>
              <a:t>U.S. political victory dramatized division</a:t>
            </a:r>
          </a:p>
        </p:txBody>
      </p:sp>
    </p:spTree>
    <p:extLst>
      <p:ext uri="{BB962C8B-B14F-4D97-AF65-F5344CB8AC3E}">
        <p14:creationId xmlns:p14="http://schemas.microsoft.com/office/powerpoint/2010/main" val="11663982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024744" cy="799064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The Cold War Expands</a:t>
            </a:r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9328" y="1981200"/>
            <a:ext cx="7620000" cy="4876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buSzPct val="65000"/>
            </a:pPr>
            <a:r>
              <a:rPr lang="en-US" altLang="en-US" dirty="0" smtClean="0"/>
              <a:t>1947: U.S.-Russian arms race accelerated</a:t>
            </a:r>
          </a:p>
          <a:p>
            <a:pPr eaLnBrk="1" hangingPunct="1">
              <a:buSzPct val="65000"/>
            </a:pPr>
            <a:r>
              <a:rPr lang="en-US" altLang="en-US" dirty="0" smtClean="0"/>
              <a:t>1949: First Russian atomic bomb exploded, U.S. began hydrogen bomb development</a:t>
            </a:r>
          </a:p>
          <a:p>
            <a:pPr eaLnBrk="1" hangingPunct="1">
              <a:buSzPct val="65000"/>
            </a:pPr>
            <a:r>
              <a:rPr lang="en-US" altLang="en-US" dirty="0" smtClean="0"/>
              <a:t>Conflict expanded to Asia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086225"/>
            <a:ext cx="26860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1287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itchFamily="-1" charset="0"/>
              </a:rPr>
              <a:t>© 2015  Pearson Education, Inc. All rights reserved.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1949 — The Soviet Atom Bomb and the Fall of China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1949 – The Soviets have an atom bomb</a:t>
            </a:r>
          </a:p>
          <a:p>
            <a:pPr eaLnBrk="1" hangingPunct="1"/>
            <a:r>
              <a:rPr lang="en-US" altLang="en-US" smtClean="0"/>
              <a:t>1949 - Communist victory in China</a:t>
            </a:r>
          </a:p>
          <a:p>
            <a:pPr eaLnBrk="1" hangingPunct="1"/>
            <a:r>
              <a:rPr lang="en-US" altLang="en-US" smtClean="0"/>
              <a:t>Containment’s first failure</a:t>
            </a:r>
          </a:p>
          <a:p>
            <a:pPr eaLnBrk="1" hangingPunct="1"/>
            <a:r>
              <a:rPr lang="en-US" altLang="en-US" smtClean="0"/>
              <a:t>NATO</a:t>
            </a:r>
          </a:p>
          <a:p>
            <a:pPr eaLnBrk="1" hangingPunct="1"/>
            <a:r>
              <a:rPr lang="en-US" altLang="en-US" smtClean="0"/>
              <a:t>Warsaw Pact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005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The United States in 1945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Those who had been fighting are anxious to get home.</a:t>
            </a:r>
          </a:p>
          <a:p>
            <a:pPr eaLnBrk="1" hangingPunct="1"/>
            <a:r>
              <a:rPr lang="en-US" altLang="en-US" smtClean="0"/>
              <a:t>Some stayed in new locations.</a:t>
            </a:r>
          </a:p>
          <a:p>
            <a:pPr eaLnBrk="1" hangingPunct="1"/>
            <a:r>
              <a:rPr lang="en-US" altLang="en-US" smtClean="0"/>
              <a:t>Government leaders dealt with the aftermath of the war.</a:t>
            </a:r>
          </a:p>
        </p:txBody>
      </p:sp>
    </p:spTree>
    <p:extLst>
      <p:ext uri="{BB962C8B-B14F-4D97-AF65-F5344CB8AC3E}">
        <p14:creationId xmlns:p14="http://schemas.microsoft.com/office/powerpoint/2010/main" val="28774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284271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A Divided Europe</a:t>
            </a:r>
          </a:p>
        </p:txBody>
      </p:sp>
      <p:pic>
        <p:nvPicPr>
          <p:cNvPr id="26629" name="Picture 4" descr="ASSET4474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23253"/>
            <a:ext cx="49403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369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371600"/>
            <a:ext cx="702474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The Cold War at Home — Joseph McCarthy and a New Red Scare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743200"/>
            <a:ext cx="6777317" cy="350897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House Un-American Activities Committee</a:t>
            </a:r>
          </a:p>
          <a:p>
            <a:pPr eaLnBrk="1" hangingPunct="1"/>
            <a:r>
              <a:rPr lang="en-US" altLang="en-US" dirty="0" smtClean="0"/>
              <a:t>1947 - root out Communism within government and society</a:t>
            </a:r>
          </a:p>
          <a:p>
            <a:pPr eaLnBrk="1" hangingPunct="1"/>
            <a:r>
              <a:rPr lang="en-US" altLang="en-US" dirty="0" smtClean="0"/>
              <a:t>Hollywood became HUAC’s first target</a:t>
            </a:r>
          </a:p>
          <a:p>
            <a:pPr eaLnBrk="1" hangingPunct="1"/>
            <a:r>
              <a:rPr lang="en-US" altLang="en-US" dirty="0" smtClean="0"/>
              <a:t>Sen. Joseph McCarthy – “McCarthyism”</a:t>
            </a:r>
          </a:p>
        </p:txBody>
      </p:sp>
    </p:spTree>
    <p:extLst>
      <p:ext uri="{BB962C8B-B14F-4D97-AF65-F5344CB8AC3E}">
        <p14:creationId xmlns:p14="http://schemas.microsoft.com/office/powerpoint/2010/main" val="387988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McCarthyism in Action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20000" cy="5334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buSzPct val="65000"/>
            </a:pPr>
            <a:r>
              <a:rPr lang="en-US" altLang="en-US" smtClean="0"/>
              <a:t>1950: Senator Joseph McCarthy launched anticommunist campaign </a:t>
            </a:r>
          </a:p>
          <a:p>
            <a:pPr eaLnBrk="1" hangingPunct="1">
              <a:buSzPct val="65000"/>
            </a:pPr>
            <a:r>
              <a:rPr lang="en-US" altLang="en-US" smtClean="0"/>
              <a:t>Innocent overwhelmed by accusations </a:t>
            </a:r>
          </a:p>
          <a:p>
            <a:pPr eaLnBrk="1" hangingPunct="1">
              <a:buSzPct val="65000"/>
            </a:pPr>
            <a:r>
              <a:rPr lang="en-US" altLang="en-US" smtClean="0"/>
              <a:t>Attacks on privileged bureaucrats </a:t>
            </a:r>
          </a:p>
          <a:p>
            <a:pPr lvl="1" eaLnBrk="1" hangingPunct="1">
              <a:buSzPct val="65000"/>
            </a:pPr>
            <a:r>
              <a:rPr lang="en-US" altLang="en-US" smtClean="0"/>
              <a:t>Supported by Midwest Republicans </a:t>
            </a:r>
          </a:p>
          <a:p>
            <a:pPr lvl="1" eaLnBrk="1" hangingPunct="1">
              <a:buSzPct val="65000"/>
            </a:pPr>
            <a:r>
              <a:rPr lang="en-US" altLang="en-US" smtClean="0"/>
              <a:t>Attracted Irish, Italian, Polish workers to Republicans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38601"/>
            <a:ext cx="433172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297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itchFamily="-1" charset="0"/>
              </a:rPr>
              <a:t>© 2015  Pearson Education, Inc. All rights reserved.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War in Korea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North Korea invades South on June 25, 1950.</a:t>
            </a:r>
          </a:p>
          <a:p>
            <a:pPr eaLnBrk="1" hangingPunct="1"/>
            <a:r>
              <a:rPr lang="en-US" altLang="en-US" smtClean="0"/>
              <a:t>U.S. sees this as an act of aggression of world Communism.</a:t>
            </a:r>
          </a:p>
          <a:p>
            <a:pPr eaLnBrk="1" hangingPunct="1"/>
            <a:r>
              <a:rPr lang="en-US" altLang="en-US" smtClean="0"/>
              <a:t>Counterattack by Douglas MacArthur at Inchon</a:t>
            </a:r>
          </a:p>
          <a:p>
            <a:pPr eaLnBrk="1" hangingPunct="1"/>
            <a:r>
              <a:rPr lang="en-US" altLang="en-US" smtClean="0"/>
              <a:t>Chinese pour across border</a:t>
            </a:r>
          </a:p>
          <a:p>
            <a:pPr eaLnBrk="1" hangingPunct="1"/>
            <a:r>
              <a:rPr lang="en-US" altLang="en-US" smtClean="0"/>
              <a:t>Eventual stalemate at 38th parallel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7372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856" y="228600"/>
            <a:ext cx="7024744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The Korean War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24-4, The Korean War</a:t>
            </a:r>
          </a:p>
        </p:txBody>
      </p:sp>
      <p:pic>
        <p:nvPicPr>
          <p:cNvPr id="29701" name="Picture 4" descr="ASSET447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600200"/>
            <a:ext cx="57499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573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itchFamily="-1" charset="0"/>
              </a:rPr>
              <a:t>© 2015  Pearson Education, Inc. All rights reserved.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Riding a Tiger — Truman’s First Term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Truman proposed legislation that would implement FDR’s Economic Bill of Rights</a:t>
            </a:r>
          </a:p>
          <a:p>
            <a:pPr eaLnBrk="1" hangingPunct="1"/>
            <a:r>
              <a:rPr lang="en-US" altLang="en-US" smtClean="0"/>
              <a:t>Offered Social Security benefits to more people</a:t>
            </a:r>
          </a:p>
          <a:p>
            <a:pPr eaLnBrk="1" hangingPunct="1"/>
            <a:r>
              <a:rPr lang="en-US" altLang="en-US" smtClean="0"/>
              <a:t>Made the Fair Employment Practices Commission permanent</a:t>
            </a:r>
          </a:p>
        </p:txBody>
      </p:sp>
    </p:spTree>
    <p:extLst>
      <p:ext uri="{BB962C8B-B14F-4D97-AF65-F5344CB8AC3E}">
        <p14:creationId xmlns:p14="http://schemas.microsoft.com/office/powerpoint/2010/main" val="254745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Science, Medicine, Technology, and the Bomb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New technologies</a:t>
            </a:r>
          </a:p>
          <a:p>
            <a:pPr eaLnBrk="1" hangingPunct="1"/>
            <a:r>
              <a:rPr lang="en-US" altLang="en-US" smtClean="0"/>
              <a:t>New vaccines</a:t>
            </a:r>
          </a:p>
          <a:p>
            <a:pPr eaLnBrk="1" hangingPunct="1"/>
            <a:r>
              <a:rPr lang="en-US" altLang="en-US" smtClean="0"/>
              <a:t>Television</a:t>
            </a:r>
          </a:p>
          <a:p>
            <a:pPr eaLnBrk="1" hangingPunct="1"/>
            <a:r>
              <a:rPr lang="en-US" altLang="en-US" smtClean="0"/>
              <a:t>Automobiles</a:t>
            </a:r>
          </a:p>
          <a:p>
            <a:pPr eaLnBrk="1" hangingPunct="1"/>
            <a:r>
              <a:rPr lang="en-US" altLang="en-US" smtClean="0"/>
              <a:t>Atomic bomb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2438400" cy="190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14800"/>
            <a:ext cx="2814637" cy="20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Soldiers Return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NBC Looks Back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The GI Bill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Levittown Revisited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74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Big Words from </a:t>
            </a:r>
            <a:r>
              <a:rPr lang="en-US" dirty="0" err="1" smtClean="0"/>
              <a:t>Halberstam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375"/>
            <a:ext cx="8504238" cy="5026025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Languid - (of a person, manner, or gesture) displaying or having a disinclination for physical exertion or effort; slow and relaxed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Placid - (of a person or animal) not easily upset or excited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Saccharine - excessively sweet or sentimental.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Burgeoning - begin to grow or increase rapidly; flourish.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Benevolent - well meaning and kindly.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Affluence - the state of having a great deal of money; wealth.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Quiescent - in a state or period of inactivity or dormancy.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Dissidence - protest against official </a:t>
            </a:r>
            <a:r>
              <a:rPr lang="en-US" dirty="0" smtClean="0"/>
              <a:t>policy; dissent.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024744" cy="722864"/>
          </a:xfrm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Postwar Boom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6777317" cy="3508977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1945–1960: Rapid economic growth</a:t>
            </a:r>
          </a:p>
          <a:p>
            <a:pPr eaLnBrk="1" hangingPunct="1"/>
            <a:r>
              <a:rPr lang="en-US" altLang="en-US" dirty="0" smtClean="0"/>
              <a:t>1960: Fear of another depression wanes</a:t>
            </a:r>
          </a:p>
        </p:txBody>
      </p:sp>
      <p:pic>
        <p:nvPicPr>
          <p:cNvPr id="11271" name="Picture 8" descr="PT-AK559_Suburb_G_200812241744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442148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article_image.ph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4" y="2726523"/>
            <a:ext cx="3384769" cy="21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2240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059628" y="457200"/>
            <a:ext cx="7024744" cy="1143000"/>
          </a:xfrm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Postwar Prosperity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6777317" cy="3508977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smtClean="0"/>
              <a:t>Stimuli to consumer goods industry</a:t>
            </a:r>
          </a:p>
          <a:p>
            <a:pPr lvl="1" eaLnBrk="1" hangingPunct="1">
              <a:buSzPct val="75000"/>
            </a:pPr>
            <a:r>
              <a:rPr lang="en-US" altLang="en-US" dirty="0" smtClean="0"/>
              <a:t>Baby boom </a:t>
            </a:r>
          </a:p>
          <a:p>
            <a:pPr lvl="1" eaLnBrk="1" hangingPunct="1">
              <a:buSzPct val="75000"/>
            </a:pPr>
            <a:r>
              <a:rPr lang="en-US" altLang="en-US" dirty="0" smtClean="0"/>
              <a:t>Population shift to suburbia </a:t>
            </a:r>
          </a:p>
          <a:p>
            <a:pPr eaLnBrk="1" hangingPunct="1"/>
            <a:r>
              <a:rPr lang="en-US" altLang="en-US" dirty="0" smtClean="0"/>
              <a:t>Increased defense spending</a:t>
            </a:r>
          </a:p>
          <a:p>
            <a:pPr eaLnBrk="1" hangingPunct="1"/>
            <a:r>
              <a:rPr lang="en-US" altLang="en-US" dirty="0" smtClean="0"/>
              <a:t>Increase in capital investments</a:t>
            </a:r>
          </a:p>
          <a:p>
            <a:pPr eaLnBrk="1" hangingPunct="1"/>
            <a:r>
              <a:rPr lang="en-US" altLang="en-US" dirty="0" smtClean="0"/>
              <a:t>Employment expands</a:t>
            </a:r>
          </a:p>
        </p:txBody>
      </p:sp>
      <p:pic>
        <p:nvPicPr>
          <p:cNvPr id="12294" name="Picture 7" descr="http://www.warbirdsandairshows.com/images/Air%20Show%20images%202014/Evansville%202014/factory-107w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43337"/>
            <a:ext cx="3276600" cy="258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http://i.cbc.ca/1.2093518.1381988003%21/httpImage/image.jpg_gen/derivatives/16x9_620/infants-play-c1950-3211071-8c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34544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4632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Returning Veterans, the Baby Boom, and Suburban Homes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GI Bill - 5 million used it to buy homes</a:t>
            </a:r>
          </a:p>
          <a:p>
            <a:pPr eaLnBrk="1" hangingPunct="1"/>
            <a:r>
              <a:rPr lang="en-US" altLang="en-US" smtClean="0"/>
              <a:t>8 million used to attend college</a:t>
            </a:r>
          </a:p>
          <a:p>
            <a:pPr eaLnBrk="1" hangingPunct="1"/>
            <a:r>
              <a:rPr lang="en-US" altLang="en-US" smtClean="0"/>
              <a:t>Pent-up consumer demand</a:t>
            </a:r>
          </a:p>
          <a:p>
            <a:pPr eaLnBrk="1" hangingPunct="1"/>
            <a:r>
              <a:rPr lang="en-US" altLang="en-US" smtClean="0"/>
              <a:t>Baby Boom</a:t>
            </a:r>
          </a:p>
          <a:p>
            <a:pPr eaLnBrk="1" hangingPunct="1"/>
            <a:r>
              <a:rPr lang="en-US" altLang="en-US" smtClean="0"/>
              <a:t>Federal spending</a:t>
            </a:r>
          </a:p>
          <a:p>
            <a:pPr eaLnBrk="1" hangingPunct="1"/>
            <a:r>
              <a:rPr lang="en-US" altLang="en-US" smtClean="0"/>
              <a:t>Americans move to the ‘burbs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1678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135</TotalTime>
  <Words>1011</Words>
  <Application>Microsoft Office PowerPoint</Application>
  <PresentationFormat>On-screen Show (4:3)</PresentationFormat>
  <Paragraphs>170</Paragraphs>
  <Slides>35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Austin</vt:lpstr>
      <vt:lpstr>Fraser Chapter 24</vt:lpstr>
      <vt:lpstr>Soldiers Return Home</vt:lpstr>
      <vt:lpstr>The United States in 1945</vt:lpstr>
      <vt:lpstr>Science, Medicine, Technology, and the Bomb </vt:lpstr>
      <vt:lpstr>Soldiers Return Home</vt:lpstr>
      <vt:lpstr>Big Words from Halberstam</vt:lpstr>
      <vt:lpstr>The Postwar Boom</vt:lpstr>
      <vt:lpstr>Postwar Prosperity</vt:lpstr>
      <vt:lpstr>Returning Veterans, the Baby Boom, and Suburban Homes</vt:lpstr>
      <vt:lpstr>Birthrate, 1940–1970</vt:lpstr>
      <vt:lpstr>Soldiers Return Home</vt:lpstr>
      <vt:lpstr>Life in the Suburbs</vt:lpstr>
      <vt:lpstr>The Good Life?</vt:lpstr>
      <vt:lpstr>The Great Migration —  African-Americans Move North</vt:lpstr>
      <vt:lpstr>Americans on the Move</vt:lpstr>
      <vt:lpstr>Latino Migrations from Puerto Rico and Mexico </vt:lpstr>
      <vt:lpstr>The Cold War Begins</vt:lpstr>
      <vt:lpstr>The Cold War Begins: Issues Dividing U.S., U.S.S.R.</vt:lpstr>
      <vt:lpstr> The Hardening of Positions: Containment, the Truman Doctrine, the Marshall Plan, and the Berlin Airlift </vt:lpstr>
      <vt:lpstr>Containment</vt:lpstr>
      <vt:lpstr>The Truman Doctrine</vt:lpstr>
      <vt:lpstr>The Marshall Plan</vt:lpstr>
      <vt:lpstr>Marshall Plan to Aid Europe, 1948–1952</vt:lpstr>
      <vt:lpstr>The Division of Europe</vt:lpstr>
      <vt:lpstr>A Divided Germany</vt:lpstr>
      <vt:lpstr>The Western Military Alliance</vt:lpstr>
      <vt:lpstr>The Berlin Blockade</vt:lpstr>
      <vt:lpstr>The Cold War Expands</vt:lpstr>
      <vt:lpstr>1949 — The Soviet Atom Bomb and the Fall of China </vt:lpstr>
      <vt:lpstr>A Divided Europe</vt:lpstr>
      <vt:lpstr>The Cold War at Home — Joseph McCarthy and a New Red Scare </vt:lpstr>
      <vt:lpstr>McCarthyism in Action</vt:lpstr>
      <vt:lpstr>War in Korea </vt:lpstr>
      <vt:lpstr>The Korean War</vt:lpstr>
      <vt:lpstr>Riding a Tiger — Truman’s First Term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Carl, Jon</dc:creator>
  <cp:lastModifiedBy>jon.carl</cp:lastModifiedBy>
  <cp:revision>7</cp:revision>
  <dcterms:created xsi:type="dcterms:W3CDTF">2016-02-24T14:04:25Z</dcterms:created>
  <dcterms:modified xsi:type="dcterms:W3CDTF">2016-02-24T21:34:11Z</dcterms:modified>
</cp:coreProperties>
</file>