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1"/>
  </p:notesMasterIdLst>
  <p:handoutMasterIdLst>
    <p:handoutMasterId r:id="rId42"/>
  </p:handoutMasterIdLst>
  <p:sldIdLst>
    <p:sldId id="277" r:id="rId2"/>
    <p:sldId id="295" r:id="rId3"/>
    <p:sldId id="284" r:id="rId4"/>
    <p:sldId id="281" r:id="rId5"/>
    <p:sldId id="265" r:id="rId6"/>
    <p:sldId id="286" r:id="rId7"/>
    <p:sldId id="266" r:id="rId8"/>
    <p:sldId id="282" r:id="rId9"/>
    <p:sldId id="269" r:id="rId10"/>
    <p:sldId id="287" r:id="rId11"/>
    <p:sldId id="267" r:id="rId12"/>
    <p:sldId id="285" r:id="rId13"/>
    <p:sldId id="289" r:id="rId14"/>
    <p:sldId id="290" r:id="rId15"/>
    <p:sldId id="291" r:id="rId16"/>
    <p:sldId id="292" r:id="rId17"/>
    <p:sldId id="293" r:id="rId18"/>
    <p:sldId id="294" r:id="rId19"/>
    <p:sldId id="268" r:id="rId20"/>
    <p:sldId id="283" r:id="rId21"/>
    <p:sldId id="288" r:id="rId22"/>
    <p:sldId id="270" r:id="rId23"/>
    <p:sldId id="257" r:id="rId24"/>
    <p:sldId id="258" r:id="rId25"/>
    <p:sldId id="259" r:id="rId26"/>
    <p:sldId id="278" r:id="rId27"/>
    <p:sldId id="260" r:id="rId28"/>
    <p:sldId id="261" r:id="rId29"/>
    <p:sldId id="262" r:id="rId30"/>
    <p:sldId id="263" r:id="rId31"/>
    <p:sldId id="264" r:id="rId32"/>
    <p:sldId id="271" r:id="rId33"/>
    <p:sldId id="272" r:id="rId34"/>
    <p:sldId id="273" r:id="rId35"/>
    <p:sldId id="274" r:id="rId36"/>
    <p:sldId id="279" r:id="rId37"/>
    <p:sldId id="275" r:id="rId38"/>
    <p:sldId id="280" r:id="rId39"/>
    <p:sldId id="27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66"/>
    <a:srgbClr val="FFFF99"/>
    <a:srgbClr val="FFFFCC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92" autoAdjust="0"/>
  </p:normalViewPr>
  <p:slideViewPr>
    <p:cSldViewPr>
      <p:cViewPr varScale="1">
        <p:scale>
          <a:sx n="62" d="100"/>
          <a:sy n="62" d="100"/>
        </p:scale>
        <p:origin x="-72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2152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1746978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47C62E0-1DE0-4127-B4FC-09BDB99AE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666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AF4B-E6E6-4745-91E0-1472463F0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1427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2401-3E4B-4932-A0AD-2AAF03E1A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6555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4087-74BD-4539-A4A2-8B2D739E0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7325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3079-3AF3-4799-963E-9B2276B02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383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0111-705C-45C7-8C14-02EDF8A1E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3541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D56B-5F42-43D6-BB9B-A5F7C725F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087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C278-E69B-4272-8A26-A808C4B53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6028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F3FB-6071-4E70-A865-3F8A66FC0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1158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B8C7-7D5E-423C-B00C-5D174D55B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890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8F53-23B9-4E68-B99B-C515909E3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5042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CAD8C8-DD60-477F-9C4E-8A885A8F0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9" r:id="rId2"/>
    <p:sldLayoutId id="2147483755" r:id="rId3"/>
    <p:sldLayoutId id="2147483750" r:id="rId4"/>
    <p:sldLayoutId id="2147483751" r:id="rId5"/>
    <p:sldLayoutId id="2147483752" r:id="rId6"/>
    <p:sldLayoutId id="2147483756" r:id="rId7"/>
    <p:sldLayoutId id="2147483757" r:id="rId8"/>
    <p:sldLayoutId id="2147483758" r:id="rId9"/>
    <p:sldLayoutId id="2147483753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C000"/>
                </a:solidFill>
              </a:rPr>
              <a:t>TRANSITION TO MODERN AMERICA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3505200"/>
          </a:xfrm>
        </p:spPr>
        <p:txBody>
          <a:bodyPr/>
          <a:lstStyle/>
          <a:p>
            <a:pPr eaLnBrk="1" hangingPunct="1"/>
            <a:r>
              <a:rPr lang="en-US" altLang="en-US" smtClean="0"/>
              <a:t>Harding’s normalcy</a:t>
            </a:r>
          </a:p>
          <a:p>
            <a:pPr eaLnBrk="1" hangingPunct="1"/>
            <a:r>
              <a:rPr lang="en-US" altLang="en-US" smtClean="0"/>
              <a:t>People were as tired of Roosevelt-era reforms as they were of Wilson’s internationalism.</a:t>
            </a:r>
          </a:p>
          <a:p>
            <a:pPr eaLnBrk="1" hangingPunct="1"/>
            <a:r>
              <a:rPr lang="en-US" altLang="en-US" smtClean="0"/>
              <a:t>Many wanted to enjoy themselves, take part in the growing national prosperity, and keep the reformers and the government out of their lives.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The 1920s — The Exuberance of Prosperity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343400"/>
            <a:ext cx="1651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314825"/>
            <a:ext cx="16668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8014" y="4634425"/>
            <a:ext cx="1627582" cy="163302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36" r="4887" b="5301"/>
          <a:stretch/>
        </p:blipFill>
        <p:spPr bwMode="auto">
          <a:xfrm>
            <a:off x="4881954" y="4634424"/>
            <a:ext cx="1576719" cy="16330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Prohibition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6324600" cy="4373563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WTCU – Women’s organization</a:t>
            </a:r>
          </a:p>
          <a:p>
            <a:pPr eaLnBrk="1" hangingPunct="1"/>
            <a:r>
              <a:rPr lang="en-US" altLang="en-US" smtClean="0"/>
              <a:t>Anti-Saloon League – Male organization, well funded, John D. Rockefeller</a:t>
            </a:r>
          </a:p>
          <a:p>
            <a:pPr eaLnBrk="1" hangingPunct="1"/>
            <a:r>
              <a:rPr lang="en-US" altLang="en-US" smtClean="0"/>
              <a:t>Many “Drys” saw prohibition as a way to Americanize immigrants</a:t>
            </a:r>
          </a:p>
          <a:p>
            <a:pPr lvl="1" eaLnBrk="1" hangingPunct="1"/>
            <a:r>
              <a:rPr lang="en-US" altLang="en-US" smtClean="0"/>
              <a:t>Usually most supported by Protestant Evangelists</a:t>
            </a:r>
          </a:p>
        </p:txBody>
      </p:sp>
      <p:pic>
        <p:nvPicPr>
          <p:cNvPr id="18438" name="Picture 7" descr="http://www-tc.pbs.org/kenburns/prohibition/media/photos/S0964-lg.jpg?101220111134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298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http://www.westervillelibrary.org/Document/Get/147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035"/>
          <a:stretch>
            <a:fillRect/>
          </a:stretch>
        </p:blipFill>
        <p:spPr bwMode="auto">
          <a:xfrm>
            <a:off x="6324600" y="1828800"/>
            <a:ext cx="25431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Prohibition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18th Amendment gave federal government power to pass </a:t>
            </a:r>
            <a:r>
              <a:rPr lang="en-US" altLang="en-US" u="sng" smtClean="0"/>
              <a:t>Volstead Act </a:t>
            </a:r>
            <a:r>
              <a:rPr lang="en-US" altLang="en-US" smtClean="0"/>
              <a:t>of 1920 that prohibits production, sale, or transport of alcoholic beverages </a:t>
            </a:r>
          </a:p>
          <a:p>
            <a:pPr eaLnBrk="1" hangingPunct="1"/>
            <a:r>
              <a:rPr lang="en-US" altLang="en-US" smtClean="0"/>
              <a:t>Consumption of alcohol reduced</a:t>
            </a:r>
          </a:p>
          <a:p>
            <a:pPr eaLnBrk="1" hangingPunct="1"/>
            <a:r>
              <a:rPr lang="en-US" altLang="en-US" smtClean="0"/>
              <a:t>Prohibition resented in urban areas </a:t>
            </a:r>
          </a:p>
          <a:p>
            <a:pPr eaLnBrk="1" hangingPunct="1"/>
            <a:r>
              <a:rPr lang="en-US" altLang="en-US" smtClean="0"/>
              <a:t>Bootlegging became big business</a:t>
            </a:r>
          </a:p>
          <a:p>
            <a:pPr eaLnBrk="1" hangingPunct="1"/>
            <a:r>
              <a:rPr lang="en-US" altLang="en-US" smtClean="0"/>
              <a:t>1933: 18th amendment repealed</a:t>
            </a:r>
          </a:p>
        </p:txBody>
      </p:sp>
      <p:pic>
        <p:nvPicPr>
          <p:cNvPr id="19462" name="Picture 4" descr="https://s-media-cache-ak0.pinimg.com/236x/45/39/36/4539361632507dc86c513c59d11f7c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6082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Prohibition-related crime</a:t>
            </a:r>
          </a:p>
          <a:p>
            <a:pPr eaLnBrk="1" hangingPunct="1"/>
            <a:r>
              <a:rPr lang="en-US" altLang="en-US" smtClean="0"/>
              <a:t>Harding’s Secretary of Interior accepts huge bribes from oil companies for leases on government oil reserves.</a:t>
            </a:r>
          </a:p>
          <a:p>
            <a:pPr eaLnBrk="1" hangingPunct="1"/>
            <a:r>
              <a:rPr lang="en-US" altLang="en-US" smtClean="0"/>
              <a:t>Harding dies in 1923, before scandals become public.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A Scandalous Age — Bootleg, Ponzi, and Teapot Dome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2621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03675"/>
            <a:ext cx="3124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4343400"/>
            <a:ext cx="25796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Susan B. Anthony</a:t>
            </a:r>
          </a:p>
          <a:p>
            <a:pPr eaLnBrk="1" hangingPunct="1"/>
            <a:r>
              <a:rPr lang="en-US" altLang="en-US" smtClean="0"/>
              <a:t>Elizabeth Cady Stanton</a:t>
            </a:r>
          </a:p>
          <a:p>
            <a:pPr eaLnBrk="1" hangingPunct="1"/>
            <a:r>
              <a:rPr lang="en-US" altLang="en-US" smtClean="0"/>
              <a:t>Carrie Chapman Catt</a:t>
            </a:r>
          </a:p>
          <a:p>
            <a:pPr eaLnBrk="1" hangingPunct="1"/>
            <a:r>
              <a:rPr lang="en-US" altLang="en-US" smtClean="0"/>
              <a:t>Jeannette Rankin</a:t>
            </a:r>
          </a:p>
          <a:p>
            <a:pPr eaLnBrk="1" hangingPunct="1"/>
            <a:r>
              <a:rPr lang="en-US" altLang="en-US" smtClean="0"/>
              <a:t>19th Amendment – women gain right to vote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Vote for Women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1479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1270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 individual freedom</a:t>
            </a:r>
          </a:p>
          <a:p>
            <a:pPr eaLnBrk="1" hangingPunct="1"/>
            <a:r>
              <a:rPr lang="en-US" altLang="en-US" smtClean="0"/>
              <a:t>“Flapper” culture</a:t>
            </a:r>
          </a:p>
          <a:p>
            <a:pPr eaLnBrk="1" hangingPunct="1"/>
            <a:r>
              <a:rPr lang="en-US" altLang="en-US" smtClean="0"/>
              <a:t>Margaret Sanger</a:t>
            </a:r>
          </a:p>
          <a:p>
            <a:pPr eaLnBrk="1" hangingPunct="1"/>
            <a:r>
              <a:rPr lang="en-US" altLang="en-US" smtClean="0"/>
              <a:t>1895 - 4 cars; 1917 - 5 million</a:t>
            </a:r>
          </a:p>
          <a:p>
            <a:pPr eaLnBrk="1" hangingPunct="1"/>
            <a:r>
              <a:rPr lang="en-US" altLang="en-US" smtClean="0"/>
              <a:t>Made possible by Henry Ford and the assembly line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A Revolution in Culture — Manners, Morals, and Automobiles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21-1, People Moving in the 1920s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People Moving in the 1920s</a:t>
            </a:r>
          </a:p>
        </p:txBody>
      </p:sp>
      <p:pic>
        <p:nvPicPr>
          <p:cNvPr id="23556" name="Picture 4" descr="ASSET445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36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1920s literary and artistic movement centered in Harlem</a:t>
            </a:r>
          </a:p>
          <a:p>
            <a:pPr eaLnBrk="1" hangingPunct="1"/>
            <a:r>
              <a:rPr lang="en-US" altLang="en-US" smtClean="0"/>
              <a:t>Celebrated African-American life</a:t>
            </a:r>
          </a:p>
          <a:p>
            <a:pPr eaLnBrk="1" hangingPunct="1"/>
            <a:r>
              <a:rPr lang="en-US" altLang="en-US" smtClean="0"/>
              <a:t>Marcus Garvey, 1914 - Universal Negro Improvement Association (UNIA)</a:t>
            </a:r>
          </a:p>
          <a:p>
            <a:pPr eaLnBrk="1" hangingPunct="1"/>
            <a:r>
              <a:rPr lang="en-US" altLang="en-US" smtClean="0"/>
              <a:t>Promoted racial pride and solidarity</a:t>
            </a:r>
          </a:p>
          <a:p>
            <a:pPr eaLnBrk="1" hangingPunct="1"/>
            <a:r>
              <a:rPr lang="en-US" altLang="en-US" smtClean="0"/>
              <a:t>Garvey established the Black Star Line for his Back-to-Africa movement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The Harlem Renaissance and Marcus Garvey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 21-2, Harlem in the 1920s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Harlem in the 1920s</a:t>
            </a:r>
          </a:p>
        </p:txBody>
      </p:sp>
      <p:pic>
        <p:nvPicPr>
          <p:cNvPr id="25604" name="Picture 4" descr="AAJLBPR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26209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AAJLBPS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066800"/>
            <a:ext cx="26431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Ku Klux Klan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5257800" cy="4724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1925: Klan membership hit 5 million</a:t>
            </a:r>
          </a:p>
          <a:p>
            <a:pPr eaLnBrk="1" hangingPunct="1"/>
            <a:r>
              <a:rPr lang="en-US" altLang="en-US" smtClean="0"/>
              <a:t>Attack on urban culture, inhabitants</a:t>
            </a:r>
          </a:p>
          <a:p>
            <a:pPr eaLnBrk="1" hangingPunct="1"/>
            <a:r>
              <a:rPr lang="en-US" altLang="en-US" smtClean="0"/>
              <a:t>Defense of traditional rural values</a:t>
            </a:r>
          </a:p>
          <a:p>
            <a:pPr eaLnBrk="1" hangingPunct="1"/>
            <a:r>
              <a:rPr lang="en-US" altLang="en-US" smtClean="0"/>
              <a:t>Klan sought to win U.S. by persuasion</a:t>
            </a:r>
          </a:p>
          <a:p>
            <a:pPr eaLnBrk="1" hangingPunct="1"/>
            <a:r>
              <a:rPr lang="en-US" altLang="en-US" smtClean="0"/>
              <a:t>Violence, internal corruption resulted in Klan’s virtual disappearance by 1930 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4004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51325"/>
            <a:ext cx="2819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33400"/>
            <a:ext cx="4038600" cy="60372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800600" y="2309813"/>
            <a:ext cx="2627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r>
              <a:rPr lang="en-US" altLang="en-US" sz="2400" b="1"/>
              <a:t>Ann Hagedorn’s </a:t>
            </a:r>
          </a:p>
          <a:p>
            <a:r>
              <a:rPr lang="en-US" altLang="en-US" sz="2400" b="1"/>
              <a:t>Savage Peace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KKK in Indiana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1" name="Content Placeholder 4" descr="untitled.bmp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113" y="1731963"/>
            <a:ext cx="3976687" cy="42878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Indiana had one of the biggest Klan organizations in the nation.</a:t>
            </a:r>
          </a:p>
          <a:p>
            <a:pPr eaLnBrk="1" hangingPunct="1"/>
            <a:r>
              <a:rPr lang="en-US" altLang="en-US" smtClean="0"/>
              <a:t>The Klan was less violent and more political in Indiana.</a:t>
            </a:r>
          </a:p>
          <a:p>
            <a:pPr eaLnBrk="1" hangingPunct="1"/>
            <a:r>
              <a:rPr lang="en-US" altLang="en-US" smtClean="0"/>
              <a:t>They ran state politics in the 1920’s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eugenics movement used ideas from evolutionary biology, derived loosely from Charles Darwin, to “prove” that some ethnic groups were more highly evolved than others.</a:t>
            </a:r>
          </a:p>
          <a:p>
            <a:pPr eaLnBrk="1" hangingPunct="1"/>
            <a:r>
              <a:rPr lang="en-US" altLang="en-US" smtClean="0"/>
              <a:t>Included various efforts to limit possibilities for those with disabilities such as deafness or limited intelligence— the “unfit”—to procreate.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Eugenics and I.Q. Tests — The Science of Discrimination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Fundamentalist Challenge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Fundamentalism:  Stress on traditional Protestant orthodoxy, biblical literalism</a:t>
            </a:r>
          </a:p>
          <a:p>
            <a:pPr eaLnBrk="1" hangingPunct="1"/>
            <a:r>
              <a:rPr lang="en-US" altLang="en-US" smtClean="0"/>
              <a:t>1925: Scopes Trial discredited fundamentalism among intellectuals</a:t>
            </a:r>
          </a:p>
          <a:p>
            <a:pPr eaLnBrk="1" hangingPunct="1"/>
            <a:r>
              <a:rPr lang="en-US" altLang="en-US" smtClean="0"/>
              <a:t>“Modernists” gained mainline churches</a:t>
            </a:r>
          </a:p>
          <a:p>
            <a:pPr eaLnBrk="1" hangingPunct="1"/>
            <a:r>
              <a:rPr lang="en-US" altLang="en-US" smtClean="0"/>
              <a:t>Fundamentalists strengthened grassroots appeal in new churches </a:t>
            </a:r>
          </a:p>
        </p:txBody>
      </p:sp>
      <p:pic>
        <p:nvPicPr>
          <p:cNvPr id="37890" name="Picture 2" descr="http://divinity.wfu.edu/files/2015/09/scop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19600"/>
            <a:ext cx="2743200" cy="2057400"/>
          </a:xfrm>
          <a:prstGeom prst="rect">
            <a:avLst/>
          </a:prstGeom>
          <a:noFill/>
        </p:spPr>
      </p:pic>
      <p:pic>
        <p:nvPicPr>
          <p:cNvPr id="37892" name="Picture 4" descr="https://s-media-cache-ak0.pinimg.com/236x/92/ec/98/92ec986f5e6ca9d519af58ea6c902a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1828800" cy="2440984"/>
          </a:xfrm>
          <a:prstGeom prst="rect">
            <a:avLst/>
          </a:prstGeom>
          <a:noFill/>
        </p:spPr>
      </p:pic>
      <p:pic>
        <p:nvPicPr>
          <p:cNvPr id="37894" name="Picture 6" descr="http://buchholtzsidoramericanstudies.wikispaces.com/file/view/john_t_scopes.jpg/299361662/222x268/john_t_scop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648200"/>
            <a:ext cx="1657350" cy="200076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Second Industrial Revolution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U.S. developed the highest standard of living in the world </a:t>
            </a:r>
          </a:p>
          <a:p>
            <a:pPr eaLnBrk="1" hangingPunct="1"/>
            <a:r>
              <a:rPr lang="en-US" altLang="en-US" smtClean="0"/>
              <a:t>The 1920s and the second revolution</a:t>
            </a:r>
          </a:p>
          <a:p>
            <a:pPr lvl="1" eaLnBrk="1" hangingPunct="1"/>
            <a:r>
              <a:rPr lang="en-US" altLang="en-US" smtClean="0"/>
              <a:t>Electricity replaced steam </a:t>
            </a:r>
          </a:p>
          <a:p>
            <a:pPr lvl="1" eaLnBrk="1" hangingPunct="1"/>
            <a:r>
              <a:rPr lang="en-US" altLang="en-US" smtClean="0"/>
              <a:t>Modern assembly introduced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Automobile Industry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Auto makers stimulated sales through model changes, advertising </a:t>
            </a:r>
          </a:p>
          <a:p>
            <a:pPr eaLnBrk="1" hangingPunct="1"/>
            <a:r>
              <a:rPr lang="en-US" altLang="en-US" smtClean="0"/>
              <a:t>Auto industry fostered other businesses</a:t>
            </a:r>
          </a:p>
          <a:p>
            <a:pPr eaLnBrk="1" hangingPunct="1"/>
            <a:r>
              <a:rPr lang="en-US" altLang="en-US" smtClean="0"/>
              <a:t>Autos encouraged suburban sprawl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657600"/>
            <a:ext cx="36480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657600"/>
            <a:ext cx="429101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Patterns of Economic Growth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5562600" cy="5334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New technologies meant new industries: radio and motion pictures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Structural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Professional managers replaced individual entrepreneurs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Corporations became the dominant business 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Marketing and national brands spread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Big business weakened regionalism, brought uniformity to America </a:t>
            </a:r>
          </a:p>
        </p:txBody>
      </p:sp>
      <p:pic>
        <p:nvPicPr>
          <p:cNvPr id="32774" name="Picture 7" descr="radio_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94275"/>
            <a:ext cx="210978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27200"/>
            <a:ext cx="21097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National Advertising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795" name="Picture 4" descr="DIVI723353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743200"/>
            <a:ext cx="2911475" cy="3886200"/>
          </a:xfrm>
          <a:noFill/>
        </p:spPr>
      </p:pic>
      <p:pic>
        <p:nvPicPr>
          <p:cNvPr id="33796" name="Picture 5" descr="o_whippeta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92663"/>
            <a:ext cx="2862263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2978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87513"/>
            <a:ext cx="22526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Economic Weaknesses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Railroads poorly managed</a:t>
            </a:r>
          </a:p>
          <a:p>
            <a:pPr eaLnBrk="1" hangingPunct="1"/>
            <a:r>
              <a:rPr lang="en-US" altLang="en-US" smtClean="0"/>
              <a:t>Coal displaced by petroleum</a:t>
            </a:r>
          </a:p>
          <a:p>
            <a:pPr eaLnBrk="1" hangingPunct="1"/>
            <a:r>
              <a:rPr lang="en-US" altLang="en-US" smtClean="0"/>
              <a:t>Farmers faced decline in exports, prices</a:t>
            </a:r>
          </a:p>
          <a:p>
            <a:pPr eaLnBrk="1" hangingPunct="1"/>
            <a:r>
              <a:rPr lang="en-US" altLang="en-US" smtClean="0"/>
              <a:t>Growing disparity between income of laborers, middle-class managers</a:t>
            </a:r>
          </a:p>
          <a:p>
            <a:pPr eaLnBrk="1" hangingPunct="1"/>
            <a:r>
              <a:rPr lang="en-US" altLang="en-US" smtClean="0"/>
              <a:t>Middle class speculated with idle money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City Life in the Jazz Age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Rapid increase in urban population </a:t>
            </a:r>
          </a:p>
          <a:p>
            <a:pPr eaLnBrk="1" hangingPunct="1"/>
            <a:r>
              <a:rPr lang="en-US" altLang="en-US" smtClean="0"/>
              <a:t>Skyscrapers symbolized the new mass culture </a:t>
            </a:r>
          </a:p>
          <a:p>
            <a:pPr eaLnBrk="1" hangingPunct="1"/>
            <a:r>
              <a:rPr lang="en-US" altLang="en-US" smtClean="0"/>
              <a:t>Communities of home, church, and school were absent in the cities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87763"/>
            <a:ext cx="443547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935413"/>
            <a:ext cx="36195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25450" y="179388"/>
            <a:ext cx="8261350" cy="1039812"/>
          </a:xfrm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Women and the Family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3581400" y="1752600"/>
            <a:ext cx="5105400" cy="4373563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Ongoing crusade for equal rights</a:t>
            </a:r>
          </a:p>
          <a:p>
            <a:pPr eaLnBrk="1" hangingPunct="1"/>
            <a:r>
              <a:rPr lang="en-US" altLang="en-US" smtClean="0"/>
              <a:t>“Flappers” sought individual freedom</a:t>
            </a:r>
          </a:p>
          <a:p>
            <a:pPr eaLnBrk="1" hangingPunct="1"/>
            <a:r>
              <a:rPr lang="en-US" altLang="en-US" smtClean="0"/>
              <a:t>Most women remained in domestic sphere</a:t>
            </a:r>
          </a:p>
          <a:p>
            <a:pPr eaLnBrk="1" hangingPunct="1"/>
            <a:r>
              <a:rPr lang="en-US" altLang="en-US" smtClean="0"/>
              <a:t>Discovery of adolescence</a:t>
            </a:r>
          </a:p>
          <a:p>
            <a:pPr lvl="1" eaLnBrk="1" hangingPunct="1"/>
            <a:r>
              <a:rPr lang="en-US" altLang="en-US" smtClean="0"/>
              <a:t>Teenaged children no longer needed to work</a:t>
            </a:r>
          </a:p>
          <a:p>
            <a:pPr lvl="1" eaLnBrk="1" hangingPunct="1"/>
            <a:r>
              <a:rPr lang="en-US" altLang="en-US" smtClean="0"/>
              <a:t>Indulged their craving for excitement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35513"/>
            <a:ext cx="24384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174750"/>
            <a:ext cx="2449512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4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4040188" cy="639763"/>
          </a:xfrm>
        </p:spPr>
        <p:txBody>
          <a:bodyPr/>
          <a:lstStyle/>
          <a:p>
            <a:pPr eaLnBrk="1" hangingPunct="1"/>
            <a:r>
              <a:rPr lang="en-US" altLang="en-US" smtClean="0"/>
              <a:t>Old People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sz="half" idx="2"/>
          </p:nvPr>
        </p:nvSpPr>
        <p:spPr>
          <a:xfrm>
            <a:off x="425450" y="2438400"/>
            <a:ext cx="4040188" cy="36877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041775" cy="639763"/>
          </a:xfrm>
        </p:spPr>
        <p:txBody>
          <a:bodyPr/>
          <a:lstStyle/>
          <a:p>
            <a:pPr eaLnBrk="1" hangingPunct="1"/>
            <a:r>
              <a:rPr lang="en-US" altLang="en-US" smtClean="0"/>
              <a:t>Young People</a:t>
            </a:r>
          </a:p>
        </p:txBody>
      </p:sp>
      <p:sp>
        <p:nvSpPr>
          <p:cNvPr id="10245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Roaring Twenties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73563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Sports, like golf and baseball, became much more part of national popular culture</a:t>
            </a:r>
          </a:p>
          <a:p>
            <a:pPr eaLnBrk="1" hangingPunct="1"/>
            <a:r>
              <a:rPr lang="en-US" altLang="en-US" smtClean="0"/>
              <a:t>Decade was notable for obsessive interest in celebrities like Charles Lindbergh &amp; Gertrude Ederle </a:t>
            </a:r>
          </a:p>
          <a:p>
            <a:pPr eaLnBrk="1" hangingPunct="1"/>
            <a:r>
              <a:rPr lang="en-US" altLang="en-US" smtClean="0"/>
              <a:t>Sex became an all-consuming topic of interest in popular entertainment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343400"/>
            <a:ext cx="26908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140200"/>
            <a:ext cx="30130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4267200"/>
            <a:ext cx="293846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Flowering of the Arts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extLst/>
        </p:spPr>
        <p:txBody>
          <a:bodyPr lIns="90488" tIns="44450" rIns="90488" bIns="44450"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/>
              <a:t>Alienation from 20s’ mass culture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/>
              <a:t>"Exiled" American writers put U.S. in forefront of world literature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/>
              <a:t>T.S. Eliot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/>
              <a:t>Ernest Hemingway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/>
              <a:t>F. Scott Fitzgerald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/>
              <a:t>Writers like Sinclair Lewis and H.L. Mencken criticized flaws and contradictions of 1920s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/>
              <a:t>Harlem Renaissance: African Americans prominent in music, poetry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Politics of the 1920s 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Republican party apparently dominant</a:t>
            </a:r>
          </a:p>
          <a:p>
            <a:pPr eaLnBrk="1" hangingPunct="1"/>
            <a:r>
              <a:rPr lang="en-US" altLang="en-US" smtClean="0"/>
              <a:t>Urban wing of the Democratic party  emerged as the most powerful force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Harding, Coolidge, and Hoover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Republican presidents appealed to traditional American values</a:t>
            </a:r>
          </a:p>
          <a:p>
            <a:pPr eaLnBrk="1" hangingPunct="1"/>
            <a:r>
              <a:rPr lang="en-US" altLang="en-US" smtClean="0"/>
              <a:t>Harding scandals brple after his death</a:t>
            </a:r>
          </a:p>
          <a:p>
            <a:pPr eaLnBrk="1" hangingPunct="1"/>
            <a:r>
              <a:rPr lang="en-US" altLang="en-US" smtClean="0"/>
              <a:t>Coolidge represented America in his austerity and rectitude</a:t>
            </a:r>
          </a:p>
          <a:p>
            <a:pPr eaLnBrk="1" hangingPunct="1"/>
            <a:r>
              <a:rPr lang="en-US" altLang="en-US" smtClean="0"/>
              <a:t>Hoover represented the self-made man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Republican Policies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Return to "normalcy" </a:t>
            </a:r>
          </a:p>
          <a:p>
            <a:pPr lvl="1" eaLnBrk="1" hangingPunct="1"/>
            <a:r>
              <a:rPr lang="en-US" altLang="en-US" smtClean="0"/>
              <a:t>Tariffs raised</a:t>
            </a:r>
          </a:p>
          <a:p>
            <a:pPr lvl="1" eaLnBrk="1" hangingPunct="1"/>
            <a:r>
              <a:rPr lang="en-US" altLang="en-US" smtClean="0"/>
              <a:t>Corporate, income taxes cut</a:t>
            </a:r>
          </a:p>
          <a:p>
            <a:pPr lvl="1" eaLnBrk="1" hangingPunct="1"/>
            <a:r>
              <a:rPr lang="en-US" altLang="en-US" smtClean="0"/>
              <a:t>Spending cut</a:t>
            </a:r>
          </a:p>
          <a:p>
            <a:pPr eaLnBrk="1" hangingPunct="1"/>
            <a:r>
              <a:rPr lang="en-US" altLang="en-US" smtClean="0"/>
              <a:t>Coolidge blocked Congressional aid to farmers as unwarranted interference</a:t>
            </a:r>
          </a:p>
          <a:p>
            <a:pPr eaLnBrk="1" hangingPunct="1"/>
            <a:r>
              <a:rPr lang="en-US" altLang="en-US" smtClean="0"/>
              <a:t>Government-business cooperation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Divided Democrats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1924: Urban-rural split weakened Democrats</a:t>
            </a:r>
          </a:p>
          <a:p>
            <a:pPr eaLnBrk="1" hangingPunct="1"/>
            <a:r>
              <a:rPr lang="en-US" altLang="en-US" smtClean="0"/>
              <a:t>Major shift in political loyalties</a:t>
            </a:r>
          </a:p>
          <a:p>
            <a:pPr eaLnBrk="1" hangingPunct="1"/>
            <a:r>
              <a:rPr lang="en-US" altLang="en-US" smtClean="0"/>
              <a:t>Democrats gained more Congressional seats than Republicans after 1922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Election of 1924</a:t>
            </a:r>
          </a:p>
        </p:txBody>
      </p:sp>
      <p:pic>
        <p:nvPicPr>
          <p:cNvPr id="44035" name="Picture 4" descr="DIVI7233TB25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46"/>
          <a:stretch>
            <a:fillRect/>
          </a:stretch>
        </p:blipFill>
        <p:spPr>
          <a:xfrm>
            <a:off x="1143000" y="2514600"/>
            <a:ext cx="7429500" cy="2327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Election of 1928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Democrat Al Smith carried urban vote</a:t>
            </a:r>
          </a:p>
          <a:p>
            <a:pPr lvl="1" eaLnBrk="1" hangingPunct="1"/>
            <a:r>
              <a:rPr lang="en-US" altLang="en-US" smtClean="0"/>
              <a:t>Governor of New York </a:t>
            </a:r>
          </a:p>
          <a:p>
            <a:pPr lvl="1" eaLnBrk="1" hangingPunct="1"/>
            <a:r>
              <a:rPr lang="en-US" altLang="en-US" smtClean="0"/>
              <a:t>Roman Catholic</a:t>
            </a:r>
          </a:p>
          <a:p>
            <a:pPr eaLnBrk="1" hangingPunct="1"/>
            <a:r>
              <a:rPr lang="en-US" altLang="en-US" smtClean="0"/>
              <a:t>Republican Herbert Hoover won race</a:t>
            </a:r>
          </a:p>
          <a:p>
            <a:pPr lvl="1" eaLnBrk="1" hangingPunct="1"/>
            <a:r>
              <a:rPr lang="en-US" altLang="en-US" smtClean="0"/>
              <a:t>Midwesterner </a:t>
            </a:r>
          </a:p>
          <a:p>
            <a:pPr lvl="1" eaLnBrk="1" hangingPunct="1"/>
            <a:r>
              <a:rPr lang="en-US" altLang="en-US" smtClean="0"/>
              <a:t>Protestant</a:t>
            </a:r>
          </a:p>
          <a:p>
            <a:pPr eaLnBrk="1" hangingPunct="1"/>
            <a:r>
              <a:rPr lang="en-US" altLang="en-US" smtClean="0"/>
              <a:t>Religion the campaign’s decisive issue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DIVI723355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685800"/>
            <a:ext cx="5229225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Old and the New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Old historical view:  The Depression ended the spirit of the twenties</a:t>
            </a:r>
          </a:p>
          <a:p>
            <a:pPr eaLnBrk="1" hangingPunct="1"/>
            <a:r>
              <a:rPr lang="en-US" altLang="en-US" smtClean="0"/>
              <a:t>New historical view: The twenties laid the foundations of modern America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Rural vs. Urban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763963"/>
          </a:xfrm>
        </p:spPr>
        <p:txBody>
          <a:bodyPr/>
          <a:lstStyle/>
          <a:p>
            <a:pPr eaLnBrk="1" hangingPunct="1">
              <a:buFont typeface="Wingdings 2" pitchFamily="8" charset="2"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mtClean="0"/>
              <a:t>For the first time more Americans lived in the cities than in the country.</a:t>
            </a:r>
          </a:p>
          <a:p>
            <a:pPr eaLnBrk="1" hangingPunct="1"/>
            <a:r>
              <a:rPr lang="en-US" altLang="en-US" smtClean="0"/>
              <a:t>With city life came many changes that worried older, rural people</a:t>
            </a:r>
          </a:p>
          <a:p>
            <a:pPr eaLnBrk="1" hangingPunct="1"/>
            <a:r>
              <a:rPr lang="en-US" altLang="en-US" smtClean="0"/>
              <a:t>City dwellers help different views on drinking, gambling, and casual dating.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114800"/>
            <a:ext cx="335438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16438"/>
            <a:ext cx="37338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Rural Counterattack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Rural Americans identified urban culture with Communism, crime, immorality</a:t>
            </a:r>
          </a:p>
          <a:p>
            <a:pPr eaLnBrk="1" hangingPunct="1"/>
            <a:r>
              <a:rPr lang="en-US" altLang="en-US" smtClean="0"/>
              <a:t>Progressives attempted to force reform on the American people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019800" cy="4373563"/>
          </a:xfrm>
        </p:spPr>
        <p:txBody>
          <a:bodyPr/>
          <a:lstStyle/>
          <a:p>
            <a:pPr eaLnBrk="1" hangingPunct="1"/>
            <a:r>
              <a:rPr lang="en-US" altLang="en-US" smtClean="0"/>
              <a:t>Fear of communism in the U.S.</a:t>
            </a:r>
          </a:p>
          <a:p>
            <a:pPr eaLnBrk="1" hangingPunct="1"/>
            <a:r>
              <a:rPr lang="en-US" altLang="en-US" smtClean="0"/>
              <a:t>Communist parties form in U.S.</a:t>
            </a:r>
          </a:p>
          <a:p>
            <a:pPr eaLnBrk="1" hangingPunct="1"/>
            <a:r>
              <a:rPr lang="en-US" altLang="en-US" smtClean="0"/>
              <a:t>Bombs</a:t>
            </a:r>
          </a:p>
          <a:p>
            <a:pPr eaLnBrk="1" hangingPunct="1"/>
            <a:r>
              <a:rPr lang="en-US" altLang="en-US" smtClean="0"/>
              <a:t>Attorney General A. Mitchell Palmer launches a series of Palmer Raids in 1919-1920</a:t>
            </a:r>
          </a:p>
          <a:p>
            <a:pPr eaLnBrk="1" hangingPunct="1"/>
            <a:r>
              <a:rPr lang="en-US" altLang="en-US" smtClean="0"/>
              <a:t>American Legion formed - 100% American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The Prelude — The Red Summer of 1919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1795463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38500"/>
            <a:ext cx="2095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24413"/>
            <a:ext cx="21764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The Fear of Radicalism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1919:  “Red Scare” </a:t>
            </a:r>
          </a:p>
          <a:p>
            <a:pPr lvl="1" eaLnBrk="1" hangingPunct="1"/>
            <a:r>
              <a:rPr lang="en-US" altLang="en-US" smtClean="0"/>
              <a:t>Illegal roundups of innocent people </a:t>
            </a:r>
          </a:p>
          <a:p>
            <a:pPr lvl="1" eaLnBrk="1" hangingPunct="1"/>
            <a:r>
              <a:rPr lang="en-US" altLang="en-US" smtClean="0"/>
              <a:t>Forcible deportation of aliens</a:t>
            </a:r>
          </a:p>
          <a:p>
            <a:pPr lvl="1" eaLnBrk="1" hangingPunct="1"/>
            <a:r>
              <a:rPr lang="en-US" altLang="en-US" smtClean="0"/>
              <a:t>Terrorism against “radicals,” immigrants</a:t>
            </a:r>
          </a:p>
          <a:p>
            <a:pPr eaLnBrk="1" hangingPunct="1"/>
            <a:r>
              <a:rPr lang="en-US" altLang="en-US" smtClean="0"/>
              <a:t>1927: Sacco and Vanzetti executed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962400"/>
            <a:ext cx="41433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276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54"/>
          <a:stretch>
            <a:fillRect/>
          </a:stretch>
        </p:blipFill>
        <p:spPr bwMode="auto">
          <a:xfrm>
            <a:off x="6705600" y="1398588"/>
            <a:ext cx="21336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Steel Strike and Coal Miners Strike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In Sept 1919, steel mill workers struck for higher wages and shorter work days.</a:t>
            </a:r>
          </a:p>
          <a:p>
            <a:pPr eaLnBrk="1" hangingPunct="1"/>
            <a:r>
              <a:rPr lang="en-US" altLang="en-US" sz="2400" smtClean="0"/>
              <a:t>The steel companies called the strikers communist.</a:t>
            </a:r>
          </a:p>
          <a:p>
            <a:pPr eaLnBrk="1" hangingPunct="1"/>
            <a:r>
              <a:rPr lang="en-US" altLang="en-US" sz="2400" smtClean="0"/>
              <a:t>Coal miners struck in 1919.  They got a big raise and a lot of negative attention.</a:t>
            </a:r>
          </a:p>
        </p:txBody>
      </p:sp>
      <p:pic>
        <p:nvPicPr>
          <p:cNvPr id="15364" name="Content Placeholder 6" descr="coal strik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18"/>
          <a:stretch>
            <a:fillRect/>
          </a:stretch>
        </p:blipFill>
        <p:spPr>
          <a:xfrm>
            <a:off x="4633913" y="1646238"/>
            <a:ext cx="3900487" cy="49831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8" charset="0"/>
              </a:defRPr>
            </a:lvl9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1">
                    <a:lumMod val="75000"/>
                  </a:schemeClr>
                </a:solidFill>
              </a:rPr>
              <a:t>Immigration Restriction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3810000" cy="4373563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1924: National Origins Act</a:t>
            </a:r>
          </a:p>
          <a:p>
            <a:pPr eaLnBrk="1" hangingPunct="1"/>
            <a:r>
              <a:rPr lang="en-US" altLang="en-US" smtClean="0"/>
              <a:t>150,000 person quota on immigration</a:t>
            </a:r>
          </a:p>
          <a:p>
            <a:pPr eaLnBrk="1" hangingPunct="1"/>
            <a:r>
              <a:rPr lang="en-US" altLang="en-US" smtClean="0"/>
              <a:t>Quotas favored northern Europeans </a:t>
            </a:r>
          </a:p>
          <a:p>
            <a:pPr eaLnBrk="1" hangingPunct="1"/>
            <a:r>
              <a:rPr lang="en-US" altLang="en-US" smtClean="0"/>
              <a:t>Mexican immigrants exempted from quota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516438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655</TotalTime>
  <Pages>8894868</Pages>
  <Words>1146</Words>
  <Application>Microsoft Office PowerPoint</Application>
  <PresentationFormat>On-screen Show (4:3)</PresentationFormat>
  <Paragraphs>171</Paragraphs>
  <Slides>39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Apothecary</vt:lpstr>
      <vt:lpstr>TRANSITION TO MODERN AMERICA</vt:lpstr>
      <vt:lpstr>Slide 2</vt:lpstr>
      <vt:lpstr>Slide 3</vt:lpstr>
      <vt:lpstr>Rural vs. Urban</vt:lpstr>
      <vt:lpstr>The Rural Counterattack</vt:lpstr>
      <vt:lpstr>The Prelude — The Red Summer of 1919</vt:lpstr>
      <vt:lpstr>The Fear of Radicalism</vt:lpstr>
      <vt:lpstr>The Steel Strike and Coal Miners Strike</vt:lpstr>
      <vt:lpstr>Immigration Restriction</vt:lpstr>
      <vt:lpstr>The 1920s — The Exuberance of Prosperity</vt:lpstr>
      <vt:lpstr>Prohibition</vt:lpstr>
      <vt:lpstr>Prohibition</vt:lpstr>
      <vt:lpstr>A Scandalous Age — Bootleg, Ponzi, and Teapot Dome </vt:lpstr>
      <vt:lpstr>The Vote for Women </vt:lpstr>
      <vt:lpstr>A Revolution in Culture — Manners, Morals, and Automobiles </vt:lpstr>
      <vt:lpstr>People Moving in the 1920s</vt:lpstr>
      <vt:lpstr>The Harlem Renaissance and Marcus Garvey </vt:lpstr>
      <vt:lpstr>Harlem in the 1920s</vt:lpstr>
      <vt:lpstr>The Ku Klux Klan</vt:lpstr>
      <vt:lpstr>KKK in Indiana</vt:lpstr>
      <vt:lpstr>Eugenics and I.Q. Tests — The Science of Discrimination </vt:lpstr>
      <vt:lpstr>The Fundamentalist Challenge</vt:lpstr>
      <vt:lpstr>The Second Industrial Revolution</vt:lpstr>
      <vt:lpstr>The Automobile Industry</vt:lpstr>
      <vt:lpstr>Patterns of Economic Growth</vt:lpstr>
      <vt:lpstr>National Advertising</vt:lpstr>
      <vt:lpstr>Economic Weaknesses</vt:lpstr>
      <vt:lpstr>City Life in the Jazz Age</vt:lpstr>
      <vt:lpstr>Women and the Family</vt:lpstr>
      <vt:lpstr>The Roaring Twenties</vt:lpstr>
      <vt:lpstr>The Flowering of the Arts</vt:lpstr>
      <vt:lpstr>Politics of the 1920s </vt:lpstr>
      <vt:lpstr>Harding, Coolidge, and Hoover</vt:lpstr>
      <vt:lpstr>Republican Policies</vt:lpstr>
      <vt:lpstr>The Divided Democrats</vt:lpstr>
      <vt:lpstr>The Election of 1924</vt:lpstr>
      <vt:lpstr>The Election of 1928</vt:lpstr>
      <vt:lpstr>Slide 38</vt:lpstr>
      <vt:lpstr>The Old and the New</vt:lpstr>
    </vt:vector>
  </TitlesOfParts>
  <Manager>7th ed. revisions by Don Whatley, Blinn College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 TRANSITION TO MODERN AMERICA</dc:title>
  <dc:creator>Timothy Hall</dc:creator>
  <cp:lastModifiedBy>jon.carl</cp:lastModifiedBy>
  <cp:revision>30</cp:revision>
  <cp:lastPrinted>2012-09-21T06:17:17Z</cp:lastPrinted>
  <dcterms:created xsi:type="dcterms:W3CDTF">1998-06-25T21:11:08Z</dcterms:created>
  <dcterms:modified xsi:type="dcterms:W3CDTF">2017-01-27T13:07:13Z</dcterms:modified>
</cp:coreProperties>
</file>