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75" r:id="rId4"/>
    <p:sldId id="257" r:id="rId5"/>
    <p:sldId id="258" r:id="rId6"/>
    <p:sldId id="259" r:id="rId7"/>
    <p:sldId id="260" r:id="rId8"/>
    <p:sldId id="263" r:id="rId9"/>
    <p:sldId id="277" r:id="rId10"/>
    <p:sldId id="261" r:id="rId11"/>
    <p:sldId id="264" r:id="rId12"/>
    <p:sldId id="265" r:id="rId13"/>
    <p:sldId id="266" r:id="rId14"/>
    <p:sldId id="274" r:id="rId15"/>
    <p:sldId id="262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E13A6A-64DF-441C-9B5F-6890301F6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7E3270-2B70-4B80-BF0A-15D6D1C7A36A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From the Old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 Pox (Disease)</a:t>
            </a:r>
          </a:p>
          <a:p>
            <a:r>
              <a:rPr lang="en-US" dirty="0" smtClean="0"/>
              <a:t>Horses</a:t>
            </a:r>
          </a:p>
          <a:p>
            <a:r>
              <a:rPr lang="en-US" dirty="0" smtClean="0"/>
              <a:t>Cattle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Pigs</a:t>
            </a:r>
          </a:p>
          <a:p>
            <a:r>
              <a:rPr lang="en-US" dirty="0" smtClean="0"/>
              <a:t>Sugar cane</a:t>
            </a:r>
          </a:p>
          <a:p>
            <a:r>
              <a:rPr lang="en-US" dirty="0" smtClean="0"/>
              <a:t>Sheep</a:t>
            </a:r>
          </a:p>
          <a:p>
            <a:r>
              <a:rPr lang="en-US" dirty="0" smtClean="0"/>
              <a:t>Goats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/>
              <a:t>From the New World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Tobacco </a:t>
            </a:r>
          </a:p>
          <a:p>
            <a:r>
              <a:rPr lang="en-US" dirty="0" smtClean="0"/>
              <a:t>Corn</a:t>
            </a:r>
          </a:p>
          <a:p>
            <a:r>
              <a:rPr lang="en-US" dirty="0" smtClean="0"/>
              <a:t>Potatoes</a:t>
            </a:r>
          </a:p>
          <a:p>
            <a:r>
              <a:rPr lang="en-US" dirty="0" smtClean="0"/>
              <a:t>Syphilis </a:t>
            </a:r>
            <a:endParaRPr lang="en-US" dirty="0" smtClean="0"/>
          </a:p>
          <a:p>
            <a:r>
              <a:rPr lang="en-US" dirty="0" smtClean="0"/>
              <a:t>Turkeys</a:t>
            </a:r>
          </a:p>
          <a:p>
            <a:r>
              <a:rPr lang="en-US" dirty="0" smtClean="0"/>
              <a:t>Beans</a:t>
            </a:r>
          </a:p>
          <a:p>
            <a:r>
              <a:rPr lang="en-US" dirty="0" smtClean="0"/>
              <a:t>Peppers</a:t>
            </a:r>
          </a:p>
          <a:p>
            <a:r>
              <a:rPr lang="en-US" smtClean="0"/>
              <a:t>Tomatoes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Columbian Exchange</a:t>
            </a:r>
          </a:p>
        </p:txBody>
      </p:sp>
    </p:spTree>
    <p:extLst>
      <p:ext uri="{BB962C8B-B14F-4D97-AF65-F5344CB8AC3E}">
        <p14:creationId xmlns:p14="http://schemas.microsoft.com/office/powerpoint/2010/main" val="23764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Hernán</a:t>
            </a:r>
            <a:r>
              <a:rPr lang="en-US" altLang="en-US" dirty="0"/>
              <a:t> </a:t>
            </a:r>
            <a:r>
              <a:rPr lang="en-US" altLang="en-US" dirty="0" err="1"/>
              <a:t>Cortés</a:t>
            </a:r>
            <a:r>
              <a:rPr lang="en-US" altLang="en-US" dirty="0"/>
              <a:t> – (1519 and 1522) conquered the Aztec empire  </a:t>
            </a:r>
          </a:p>
          <a:p>
            <a:r>
              <a:rPr lang="en-US" altLang="en-US" dirty="0"/>
              <a:t>Francisco Pizarro - (1531-1532) wiped out the Inca Empire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Conquest of the Aztec and Inca Empires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08" y="381000"/>
            <a:ext cx="149678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09" y="4038600"/>
            <a:ext cx="146780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7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24600" y="152401"/>
            <a:ext cx="3657600" cy="4343399"/>
          </a:xfrm>
        </p:spPr>
        <p:txBody>
          <a:bodyPr/>
          <a:lstStyle/>
          <a:p>
            <a:r>
              <a:rPr lang="en-US" altLang="en-US" dirty="0"/>
              <a:t>The Protestant Reformation changed the way Europeans thought about the world, whether they became Protestant or remained Catholic.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52400"/>
            <a:ext cx="2819400" cy="3352800"/>
          </a:xfrm>
        </p:spPr>
        <p:txBody>
          <a:bodyPr/>
          <a:lstStyle/>
          <a:p>
            <a:r>
              <a:rPr lang="en-US" altLang="en-US" b="1" dirty="0"/>
              <a:t>A Divided Europe: The Impact of the Protestant Reformation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6781800" cy="311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04801"/>
            <a:ext cx="3657600" cy="3276601"/>
          </a:xfrm>
        </p:spPr>
        <p:txBody>
          <a:bodyPr/>
          <a:lstStyle/>
          <a:p>
            <a:r>
              <a:rPr lang="en-US" altLang="en-US" dirty="0"/>
              <a:t>Martin Luther (1483–1546)</a:t>
            </a:r>
          </a:p>
          <a:p>
            <a:r>
              <a:rPr lang="en-US" altLang="en-US" dirty="0"/>
              <a:t>1517 – Luther posts the 95 Theses on the door of a church in Wittenberg</a:t>
            </a:r>
          </a:p>
          <a:p>
            <a:r>
              <a:rPr lang="en-US" altLang="en-US" dirty="0"/>
              <a:t>His action quickly led to a religious split, first in Germany, and then across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2286000"/>
            <a:ext cx="2819400" cy="3505200"/>
          </a:xfrm>
        </p:spPr>
        <p:txBody>
          <a:bodyPr/>
          <a:lstStyle/>
          <a:p>
            <a:r>
              <a:rPr lang="en-US" altLang="en-US" b="1" dirty="0"/>
              <a:t>The Birth of Protestantism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505201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04800"/>
            <a:ext cx="46291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idea of the nation-state developed more or less at the same time as the Protestant–Catholic split. </a:t>
            </a:r>
          </a:p>
          <a:p>
            <a:r>
              <a:rPr lang="en-US" altLang="en-US" dirty="0"/>
              <a:t>The modern idea that the world should be governed by nation-states was new in the Europe of the 1500s.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152400"/>
            <a:ext cx="2819400" cy="3124200"/>
          </a:xfrm>
        </p:spPr>
        <p:txBody>
          <a:bodyPr/>
          <a:lstStyle/>
          <a:p>
            <a:r>
              <a:rPr lang="en-US" altLang="en-US" b="1" dirty="0"/>
              <a:t>Religion and the Nation-State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9289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457201"/>
            <a:ext cx="3657600" cy="5181599"/>
          </a:xfrm>
        </p:spPr>
        <p:txBody>
          <a:bodyPr/>
          <a:lstStyle/>
          <a:p>
            <a:r>
              <a:rPr lang="en-US" sz="2000" dirty="0"/>
              <a:t>The Encomienda System was a Spanish system of control over natives.  </a:t>
            </a:r>
          </a:p>
          <a:p>
            <a:pPr lvl="1"/>
            <a:r>
              <a:rPr lang="en-US" sz="1600" dirty="0"/>
              <a:t>Royal land grants were given to the Spanish and they got the natives who were on the land.</a:t>
            </a:r>
          </a:p>
          <a:p>
            <a:pPr lvl="1"/>
            <a:r>
              <a:rPr lang="en-US" sz="1600" dirty="0"/>
              <a:t>The Spanish would protect and Christianize the natives in exchange for their forced labor.</a:t>
            </a:r>
          </a:p>
          <a:p>
            <a:pPr lvl="1"/>
            <a:r>
              <a:rPr lang="en-US" sz="1600" dirty="0"/>
              <a:t>Resulted in Spanish getting rich and terrible treatment of the natives</a:t>
            </a:r>
          </a:p>
          <a:p>
            <a:pPr lvl="1"/>
            <a:r>
              <a:rPr lang="en-US" sz="1600" dirty="0"/>
              <a:t>Was eventually replaced by African Slaves.  One reason was that Africans were less susceptible to European disease.    </a:t>
            </a:r>
          </a:p>
          <a:p>
            <a:pPr marL="41148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609600"/>
            <a:ext cx="2819400" cy="2514600"/>
          </a:xfrm>
        </p:spPr>
        <p:txBody>
          <a:bodyPr/>
          <a:lstStyle/>
          <a:p>
            <a:r>
              <a:rPr lang="en-US" dirty="0" smtClean="0"/>
              <a:t>Encomienda System and the shift to Slavery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477228"/>
            <a:ext cx="423333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9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95500" y="381000"/>
            <a:ext cx="3657600" cy="3581400"/>
          </a:xfrm>
        </p:spPr>
        <p:txBody>
          <a:bodyPr/>
          <a:lstStyle/>
          <a:p>
            <a:r>
              <a:rPr lang="en-US" altLang="en-US" dirty="0"/>
              <a:t>Bartolomé de Las Casas (1484–1566) documented in detail the cruelty of the Spanish conquerors</a:t>
            </a:r>
          </a:p>
          <a:p>
            <a:r>
              <a:rPr lang="en-US" altLang="en-US" dirty="0"/>
              <a:t>Las Casas also left an important record of the life and customs of the first peoples of the Americas.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57200"/>
            <a:ext cx="2819400" cy="3276600"/>
          </a:xfrm>
        </p:spPr>
        <p:txBody>
          <a:bodyPr/>
          <a:lstStyle/>
          <a:p>
            <a:r>
              <a:rPr lang="en-US" altLang="en-US" b="1" dirty="0"/>
              <a:t>Bartolomé de Las Casas </a:t>
            </a:r>
            <a:r>
              <a:rPr lang="en-US" altLang="en-US" b="1" dirty="0" smtClean="0"/>
              <a:t>–The Natives Friend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891" y="2819400"/>
            <a:ext cx="36766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286" y="3805101"/>
            <a:ext cx="2971800" cy="233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304800"/>
            <a:ext cx="6248400" cy="1524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Exploration and Encounter in North America: The Spanish</a:t>
            </a:r>
            <a:endParaRPr lang="en-US" dirty="0"/>
          </a:p>
        </p:txBody>
      </p:sp>
      <p:pic>
        <p:nvPicPr>
          <p:cNvPr id="5" name="Picture 4" descr="ASSET0443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676400"/>
            <a:ext cx="6946900" cy="48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Juan Ponce de </a:t>
            </a:r>
            <a:r>
              <a:rPr lang="en-US" altLang="en-US" sz="2400" dirty="0" err="1"/>
              <a:t>León</a:t>
            </a:r>
            <a:r>
              <a:rPr lang="en-US" altLang="en-US" sz="2400" dirty="0"/>
              <a:t>, who had been part of the Spanish army that conquered Muslim Granada in 1492, led the first known European expeditions to Puerto Rico and Florida.</a:t>
            </a:r>
          </a:p>
          <a:p>
            <a:r>
              <a:rPr lang="en-US" altLang="en-US" sz="2400" dirty="0"/>
              <a:t>Explored Florida searching for a fabled “Fountain of Youth”</a:t>
            </a:r>
          </a:p>
          <a:p>
            <a:endParaRPr lang="en-US" alt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57200"/>
            <a:ext cx="3505200" cy="2362200"/>
          </a:xfrm>
        </p:spPr>
        <p:txBody>
          <a:bodyPr/>
          <a:lstStyle/>
          <a:p>
            <a:r>
              <a:rPr lang="en-US" altLang="en-US" b="1" dirty="0"/>
              <a:t>Ponce de </a:t>
            </a:r>
            <a:r>
              <a:rPr lang="en-US" altLang="en-US" b="1" dirty="0" err="1"/>
              <a:t>León</a:t>
            </a:r>
            <a:r>
              <a:rPr lang="en-US" altLang="en-US" b="1" dirty="0"/>
              <a:t> in Florida, 1513–1521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38375"/>
            <a:ext cx="372854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9800" y="228600"/>
            <a:ext cx="3657600" cy="2438400"/>
          </a:xfrm>
        </p:spPr>
        <p:txBody>
          <a:bodyPr/>
          <a:lstStyle/>
          <a:p>
            <a:r>
              <a:rPr lang="en-US" altLang="en-US" dirty="0"/>
              <a:t>In 1539, De Soto sailed to Florida with some 500 to 600 Spaniards and about 100 captive American Indians and Africans </a:t>
            </a:r>
          </a:p>
          <a:p>
            <a:r>
              <a:rPr lang="en-US" altLang="en-US" dirty="0"/>
              <a:t>Explored the Southeastern United States and in 1541 crossed the Mississippi River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52400"/>
            <a:ext cx="3505200" cy="2438400"/>
          </a:xfrm>
        </p:spPr>
        <p:txBody>
          <a:bodyPr/>
          <a:lstStyle/>
          <a:p>
            <a:r>
              <a:rPr lang="en-US" altLang="en-US" b="1" dirty="0"/>
              <a:t>Exploring the Mississippi River Valley: The De Soto Expedition, 1539–1542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0" y="2590800"/>
            <a:ext cx="622074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3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9800" y="457201"/>
            <a:ext cx="3657600" cy="25908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Established St. Augustine, Florida in 1565</a:t>
            </a:r>
          </a:p>
          <a:p>
            <a:r>
              <a:rPr lang="en-US" altLang="en-US" dirty="0"/>
              <a:t>The oldest permanently occupied European settlement in what would become the U.S.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3810000" cy="2514600"/>
          </a:xfrm>
        </p:spPr>
        <p:txBody>
          <a:bodyPr/>
          <a:lstStyle/>
          <a:p>
            <a:r>
              <a:rPr lang="en-US" altLang="en-US" b="1" dirty="0"/>
              <a:t>Early Settlements in Florida: Fort Caroline and St. Augustine, 1562–1565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667000"/>
            <a:ext cx="5114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and First Conquest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38685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381001"/>
            <a:ext cx="4495800" cy="3429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King Francis I of France (r. 1515–1547) did not want to leave the Americas to Spain or Portugal, which was quickly developing its own empire in Brazil.</a:t>
            </a:r>
          </a:p>
          <a:p>
            <a:r>
              <a:rPr lang="en-US" altLang="en-US" dirty="0"/>
              <a:t>1524 - French king sends Giovanni da </a:t>
            </a:r>
            <a:r>
              <a:rPr lang="en-US" altLang="en-US" dirty="0" err="1"/>
              <a:t>Verrazzano</a:t>
            </a:r>
            <a:r>
              <a:rPr lang="en-US" altLang="en-US" dirty="0"/>
              <a:t> to America to search for a northwest passage</a:t>
            </a:r>
          </a:p>
          <a:p>
            <a:r>
              <a:rPr lang="en-US" altLang="en-US" dirty="0" err="1"/>
              <a:t>Verranzano</a:t>
            </a:r>
            <a:r>
              <a:rPr lang="en-US" altLang="en-US" dirty="0"/>
              <a:t> sails along the Atlantic coast</a:t>
            </a:r>
          </a:p>
          <a:p>
            <a:r>
              <a:rPr lang="en-US" altLang="en-US" dirty="0"/>
              <a:t>France tries again to find a northern sea route to Asia</a:t>
            </a:r>
          </a:p>
          <a:p>
            <a:r>
              <a:rPr lang="en-US" altLang="en-US" dirty="0"/>
              <a:t>1534 - Jacques Cartier sails up the St. Lawrence River to present-day Montreal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457200"/>
            <a:ext cx="3276600" cy="1676400"/>
          </a:xfrm>
        </p:spPr>
        <p:txBody>
          <a:bodyPr>
            <a:normAutofit/>
          </a:bodyPr>
          <a:lstStyle/>
          <a:p>
            <a:pPr algn="l"/>
            <a:r>
              <a:rPr lang="en-US" altLang="en-US" b="1" dirty="0"/>
              <a:t>Exploration and Encounter in North America: The French</a:t>
            </a:r>
            <a:endParaRPr lang="en-US" dirty="0"/>
          </a:p>
        </p:txBody>
      </p:sp>
      <p:pic>
        <p:nvPicPr>
          <p:cNvPr id="5122" name="Picture 2" descr="GiovanniVerraz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1600200" cy="24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81941"/>
            <a:ext cx="1922834" cy="192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50254"/>
            <a:ext cx="3831472" cy="402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81001"/>
            <a:ext cx="3657600" cy="3276599"/>
          </a:xfrm>
        </p:spPr>
        <p:txBody>
          <a:bodyPr>
            <a:normAutofit/>
          </a:bodyPr>
          <a:lstStyle/>
          <a:p>
            <a:r>
              <a:rPr lang="en-US" altLang="en-US" dirty="0"/>
              <a:t>Francis Drake, perhaps the most famous pirate, was commissioned by Queen Elizabeth.</a:t>
            </a:r>
          </a:p>
          <a:p>
            <a:r>
              <a:rPr lang="en-US" altLang="en-US" dirty="0"/>
              <a:t>Drake was an explorer; he voyaged around the globe from 1577 to 1580.</a:t>
            </a:r>
          </a:p>
          <a:p>
            <a:r>
              <a:rPr lang="en-US" altLang="en-US" dirty="0"/>
              <a:t>His exploits brought considerable wealth to Queen Elizabeth’s England.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819400" cy="3810000"/>
          </a:xfrm>
        </p:spPr>
        <p:txBody>
          <a:bodyPr/>
          <a:lstStyle/>
          <a:p>
            <a:r>
              <a:rPr lang="en-US" altLang="en-US" b="1" dirty="0"/>
              <a:t>Elizabethan Explorers and Pirates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49256"/>
            <a:ext cx="2514600" cy="290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4214"/>
            <a:ext cx="3867150" cy="25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381001"/>
            <a:ext cx="3657600" cy="4038599"/>
          </a:xfrm>
        </p:spPr>
        <p:txBody>
          <a:bodyPr/>
          <a:lstStyle/>
          <a:p>
            <a:r>
              <a:rPr lang="en-US" altLang="en-US" dirty="0"/>
              <a:t>1587 – Sir Walter Raleigh sends an expedition to settle Roanoke Island off the Carolina coast</a:t>
            </a:r>
          </a:p>
          <a:p>
            <a:r>
              <a:rPr lang="en-US" altLang="en-US" dirty="0"/>
              <a:t>Help was not able to return until 1590</a:t>
            </a:r>
          </a:p>
          <a:p>
            <a:r>
              <a:rPr lang="en-US" altLang="en-US" dirty="0"/>
              <a:t>When they returned, the colony was gone, vanished.</a:t>
            </a:r>
          </a:p>
          <a:p>
            <a:r>
              <a:rPr lang="en-US" altLang="en-US" dirty="0"/>
              <a:t>Only the word “</a:t>
            </a:r>
            <a:r>
              <a:rPr lang="en-US" altLang="en-US" dirty="0" err="1"/>
              <a:t>Croatoan</a:t>
            </a:r>
            <a:r>
              <a:rPr lang="en-US" altLang="en-US" dirty="0"/>
              <a:t>” was left, carved in a tree, becomes the “lost colony”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457200"/>
            <a:ext cx="2819400" cy="4419600"/>
          </a:xfrm>
        </p:spPr>
        <p:txBody>
          <a:bodyPr/>
          <a:lstStyle/>
          <a:p>
            <a:r>
              <a:rPr lang="en-US" altLang="en-US" b="1" dirty="0"/>
              <a:t>Walter Raleigh and the “Lost Colony” of Roanoke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67" y="4038601"/>
            <a:ext cx="3981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Columbian Exchange</a:t>
            </a:r>
          </a:p>
          <a:p>
            <a:r>
              <a:rPr lang="en-US" sz="2400" dirty="0" err="1"/>
              <a:t>Encomienda</a:t>
            </a:r>
            <a:r>
              <a:rPr lang="en-US" sz="2400" dirty="0"/>
              <a:t> System</a:t>
            </a:r>
          </a:p>
          <a:p>
            <a:r>
              <a:rPr lang="en-US" sz="2400" dirty="0" err="1"/>
              <a:t>Bartolome</a:t>
            </a:r>
            <a:r>
              <a:rPr lang="en-US" sz="2400" dirty="0"/>
              <a:t>’ de Las </a:t>
            </a:r>
            <a:r>
              <a:rPr lang="en-US" sz="2400" dirty="0" err="1"/>
              <a:t>Casas</a:t>
            </a:r>
            <a:endParaRPr lang="en-US" sz="2400" dirty="0"/>
          </a:p>
          <a:p>
            <a:r>
              <a:rPr lang="en-US" sz="2400" dirty="0"/>
              <a:t>Protestant Reformation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800" y="457200"/>
            <a:ext cx="35814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/>
              <a:t>Today’s 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Image result for smallp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199"/>
            <a:ext cx="346574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9800" y="152401"/>
            <a:ext cx="3657600" cy="3505199"/>
          </a:xfrm>
        </p:spPr>
        <p:txBody>
          <a:bodyPr/>
          <a:lstStyle/>
          <a:p>
            <a:r>
              <a:rPr lang="en-US" altLang="en-US" dirty="0"/>
              <a:t>Columbus and his crew of 90 men left Spain in August 1492.</a:t>
            </a:r>
          </a:p>
          <a:p>
            <a:r>
              <a:rPr lang="en-US" altLang="en-US" dirty="0"/>
              <a:t>They reached land on October 12, 1492.</a:t>
            </a:r>
          </a:p>
          <a:p>
            <a:r>
              <a:rPr lang="en-US" altLang="en-US" dirty="0"/>
              <a:t>They made four voyages to the New World between 1492 and 1504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Treaty </a:t>
            </a:r>
            <a:r>
              <a:rPr lang="en-US" altLang="en-US" dirty="0" smtClean="0"/>
              <a:t>of </a:t>
            </a:r>
            <a:r>
              <a:rPr lang="en-US" altLang="en-US" dirty="0" err="1" smtClean="0"/>
              <a:t>Tordesillas</a:t>
            </a:r>
            <a:r>
              <a:rPr lang="en-US" altLang="en-US" dirty="0" smtClean="0"/>
              <a:t> – 1494 the Pope split the new world between Spain and Portugal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2819400" cy="3200400"/>
          </a:xfrm>
        </p:spPr>
        <p:txBody>
          <a:bodyPr/>
          <a:lstStyle/>
          <a:p>
            <a:r>
              <a:rPr lang="en-US" altLang="en-US" b="1" dirty="0"/>
              <a:t>The Four Voyages of Christopher Columbus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/>
          <a:stretch/>
        </p:blipFill>
        <p:spPr bwMode="auto">
          <a:xfrm>
            <a:off x="5998842" y="3352800"/>
            <a:ext cx="398335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26" y="3352800"/>
            <a:ext cx="4056275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9400" y="2971801"/>
            <a:ext cx="3657600" cy="3657599"/>
          </a:xfrm>
        </p:spPr>
        <p:txBody>
          <a:bodyPr/>
          <a:lstStyle/>
          <a:p>
            <a:r>
              <a:rPr lang="en-US" altLang="en-US" dirty="0"/>
              <a:t>America is named after explorer </a:t>
            </a:r>
            <a:r>
              <a:rPr lang="en-US" altLang="en-US" dirty="0" err="1"/>
              <a:t>Amerigo</a:t>
            </a:r>
            <a:r>
              <a:rPr lang="en-US" altLang="en-US" dirty="0"/>
              <a:t> Vespucci.</a:t>
            </a:r>
          </a:p>
          <a:p>
            <a:r>
              <a:rPr lang="en-US" altLang="en-US" dirty="0"/>
              <a:t>Vespucci made three or four trips to the New World.</a:t>
            </a:r>
          </a:p>
          <a:p>
            <a:r>
              <a:rPr lang="en-US" altLang="en-US" dirty="0"/>
              <a:t>A German mapmaker named the continent after </a:t>
            </a:r>
            <a:r>
              <a:rPr lang="en-US" altLang="en-US" dirty="0" err="1"/>
              <a:t>Amerigo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2819400" cy="3314700"/>
          </a:xfrm>
        </p:spPr>
        <p:txBody>
          <a:bodyPr/>
          <a:lstStyle/>
          <a:p>
            <a:r>
              <a:rPr lang="en-US" altLang="en-US" b="1" dirty="0" err="1"/>
              <a:t>Amerigo</a:t>
            </a:r>
            <a:r>
              <a:rPr lang="en-US" altLang="en-US" b="1" dirty="0"/>
              <a:t> </a:t>
            </a:r>
            <a:r>
              <a:rPr lang="en-US" altLang="en-US" b="1" dirty="0" smtClean="0"/>
              <a:t>gets the naming rights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464684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48400" y="533400"/>
            <a:ext cx="3657600" cy="3048000"/>
          </a:xfrm>
        </p:spPr>
        <p:txBody>
          <a:bodyPr/>
          <a:lstStyle/>
          <a:p>
            <a:r>
              <a:rPr lang="en-US" altLang="en-US" dirty="0"/>
              <a:t>The Spanish presence had a devastating effect.</a:t>
            </a:r>
          </a:p>
          <a:p>
            <a:r>
              <a:rPr lang="en-US" altLang="en-US" dirty="0"/>
              <a:t>Mexico’s native population decreased from 25 million in 1519 to 1 million in 1619.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8993" y="2895600"/>
            <a:ext cx="2819400" cy="3200400"/>
          </a:xfrm>
        </p:spPr>
        <p:txBody>
          <a:bodyPr/>
          <a:lstStyle/>
          <a:p>
            <a:r>
              <a:rPr lang="en-US" altLang="en-US" b="1" dirty="0"/>
              <a:t>The Impact of European Arms and Disease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74383"/>
            <a:ext cx="3352800" cy="24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81000"/>
            <a:ext cx="1533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Atlantic Ocean became the great highway connecting known and previously unknown continents. </a:t>
            </a:r>
          </a:p>
          <a:p>
            <a:r>
              <a:rPr lang="en-US" altLang="en-US" dirty="0"/>
              <a:t>The Columbian Exchange—the interchange of diseases, plants, animals, and human cultures between New and Old Worlds after 1492.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Making of an Ocean World—The Atlantic and Columbian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1078" y="329722"/>
            <a:ext cx="7366322" cy="61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5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8991600" cy="47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1695</TotalTime>
  <Words>824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Wingdings</vt:lpstr>
      <vt:lpstr>Composite</vt:lpstr>
      <vt:lpstr>Columbian Exchange</vt:lpstr>
      <vt:lpstr>Chapter 2</vt:lpstr>
      <vt:lpstr> Today’s Topics </vt:lpstr>
      <vt:lpstr>The Four Voyages of Christopher Columbus</vt:lpstr>
      <vt:lpstr>Amerigo gets the naming rights</vt:lpstr>
      <vt:lpstr>The Impact of European Arms and Disease</vt:lpstr>
      <vt:lpstr>The Making of an Ocean World—The Atlantic and Columbian Exchange</vt:lpstr>
      <vt:lpstr>PowerPoint Presentation</vt:lpstr>
      <vt:lpstr>PowerPoint Presentation</vt:lpstr>
      <vt:lpstr>The Conquest of the Aztec and Inca Empires</vt:lpstr>
      <vt:lpstr>A Divided Europe: The Impact of the Protestant Reformation</vt:lpstr>
      <vt:lpstr>The Birth of Protestantism</vt:lpstr>
      <vt:lpstr>Religion and the Nation-State</vt:lpstr>
      <vt:lpstr>Encomienda System and the shift to Slavery</vt:lpstr>
      <vt:lpstr>Bartolomé de Las Casas –The Natives Friend</vt:lpstr>
      <vt:lpstr>Exploration and Encounter in North America: The Spanish</vt:lpstr>
      <vt:lpstr>Ponce de León in Florida, 1513–1521</vt:lpstr>
      <vt:lpstr>Exploring the Mississippi River Valley: The De Soto Expedition, 1539–1542</vt:lpstr>
      <vt:lpstr>Early Settlements in Florida: Fort Caroline and St. Augustine, 1562–1565</vt:lpstr>
      <vt:lpstr>Exploration and Encounter in North America: The French</vt:lpstr>
      <vt:lpstr>Elizabethan Explorers and Pirates</vt:lpstr>
      <vt:lpstr>Walter Raleigh and the “Lost Colony” of Roanoke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Carl, Jon</dc:creator>
  <cp:lastModifiedBy>Carl, Jon</cp:lastModifiedBy>
  <cp:revision>29</cp:revision>
  <dcterms:created xsi:type="dcterms:W3CDTF">2015-08-14T12:09:35Z</dcterms:created>
  <dcterms:modified xsi:type="dcterms:W3CDTF">2020-08-27T11:54:15Z</dcterms:modified>
</cp:coreProperties>
</file>