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4" r:id="rId17"/>
    <p:sldId id="295" r:id="rId18"/>
    <p:sldId id="296" r:id="rId19"/>
    <p:sldId id="306" r:id="rId20"/>
    <p:sldId id="307" r:id="rId21"/>
    <p:sldId id="330" r:id="rId22"/>
    <p:sldId id="332" r:id="rId23"/>
    <p:sldId id="297" r:id="rId24"/>
    <p:sldId id="298" r:id="rId25"/>
    <p:sldId id="299" r:id="rId26"/>
    <p:sldId id="300" r:id="rId27"/>
    <p:sldId id="301" r:id="rId28"/>
    <p:sldId id="273" r:id="rId29"/>
    <p:sldId id="309" r:id="rId30"/>
    <p:sldId id="310" r:id="rId31"/>
    <p:sldId id="312" r:id="rId32"/>
    <p:sldId id="313" r:id="rId33"/>
    <p:sldId id="314" r:id="rId34"/>
    <p:sldId id="311" r:id="rId35"/>
    <p:sldId id="315" r:id="rId36"/>
    <p:sldId id="317" r:id="rId37"/>
    <p:sldId id="278" r:id="rId38"/>
    <p:sldId id="318" r:id="rId39"/>
    <p:sldId id="319" r:id="rId40"/>
    <p:sldId id="320" r:id="rId41"/>
    <p:sldId id="321" r:id="rId42"/>
    <p:sldId id="322" r:id="rId43"/>
    <p:sldId id="32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90706-C7ED-452E-93B7-7DD5A9705CB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11AA6-BF5B-49D9-8305-C3A0E017A7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69931AF-1C5E-41AB-BA4A-E71902FF033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01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11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21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D3D0-F759-4D81-A82F-C5618CED9158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139-84B6-4D94-9769-C1C545E8AE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D3D0-F759-4D81-A82F-C5618CED9158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139-84B6-4D94-9769-C1C545E8A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D3D0-F759-4D81-A82F-C5618CED9158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139-84B6-4D94-9769-C1C545E8A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D3D0-F759-4D81-A82F-C5618CED9158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139-84B6-4D94-9769-C1C545E8A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D3D0-F759-4D81-A82F-C5618CED9158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139-84B6-4D94-9769-C1C545E8AE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D3D0-F759-4D81-A82F-C5618CED9158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139-84B6-4D94-9769-C1C545E8A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D3D0-F759-4D81-A82F-C5618CED9158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139-84B6-4D94-9769-C1C545E8AE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D3D0-F759-4D81-A82F-C5618CED9158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139-84B6-4D94-9769-C1C545E8A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D3D0-F759-4D81-A82F-C5618CED9158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139-84B6-4D94-9769-C1C545E8A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D3D0-F759-4D81-A82F-C5618CED9158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139-84B6-4D94-9769-C1C545E8AE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D3D0-F759-4D81-A82F-C5618CED9158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8139-84B6-4D94-9769-C1C545E8A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CDFD3D0-F759-4D81-A82F-C5618CED9158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9938139-84B6-4D94-9769-C1C545E8A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pbs.org/nationalparks/watch-vide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s.nbclearn.com/portal/site/k-12/browse?cuecard=512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19</a:t>
            </a:r>
          </a:p>
        </p:txBody>
      </p:sp>
      <p:sp>
        <p:nvSpPr>
          <p:cNvPr id="14339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Progressive Movements,</a:t>
            </a:r>
          </a:p>
          <a:p>
            <a:pPr eaLnBrk="1" hangingPunct="1"/>
            <a:r>
              <a:rPr lang="en-US" altLang="en-US" smtClean="0"/>
              <a:t>Progressive Politics</a:t>
            </a:r>
          </a:p>
          <a:p>
            <a:pPr eaLnBrk="1" hangingPunct="1"/>
            <a:r>
              <a:rPr lang="en-US" altLang="en-US" i="1" smtClean="0"/>
              <a:t>1879-1917</a:t>
            </a:r>
          </a:p>
        </p:txBody>
      </p:sp>
      <p:sp>
        <p:nvSpPr>
          <p:cNvPr id="14340" name="Footer Placeholder 3"/>
          <p:cNvSpPr txBox="1">
            <a:spLocks/>
          </p:cNvSpPr>
          <p:nvPr/>
        </p:nvSpPr>
        <p:spPr bwMode="auto">
          <a:xfrm>
            <a:off x="3276600" y="64770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itchFamily="-1" charset="0"/>
              </a:rPr>
              <a:t>© 2015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070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Jane Addams and the Settlement House Movement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Settlement Houses - Jane Addams’ Hull House in Chicago</a:t>
            </a:r>
          </a:p>
          <a:p>
            <a:pPr eaLnBrk="1" hangingPunct="1"/>
            <a:r>
              <a:rPr lang="en-US" altLang="en-US" smtClean="0"/>
              <a:t>Professional Social Workers</a:t>
            </a:r>
          </a:p>
          <a:p>
            <a:pPr eaLnBrk="1" hangingPunct="1"/>
            <a:r>
              <a:rPr lang="en-US" altLang="en-US" smtClean="0"/>
              <a:t>Hull House did more than provide services to the poor.</a:t>
            </a:r>
          </a:p>
          <a:p>
            <a:pPr eaLnBrk="1" hangingPunct="1"/>
            <a:r>
              <a:rPr lang="en-US" altLang="en-US" smtClean="0"/>
              <a:t>It also took the side of the poor in labor and legal disputes.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85063"/>
            <a:ext cx="3429000" cy="232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66530"/>
            <a:ext cx="2057400" cy="255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3714750"/>
            <a:ext cx="197040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3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smtClean="0"/>
              <a:t>Religious Responses to the Gilded Age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the late 1800s, reform movements seeking to improve the lives of working people, bring an end to municipal corruption, and build a just economic order often took on the language and style of evangelical religion.</a:t>
            </a:r>
          </a:p>
        </p:txBody>
      </p:sp>
    </p:spTree>
    <p:extLst>
      <p:ext uri="{BB962C8B-B14F-4D97-AF65-F5344CB8AC3E}">
        <p14:creationId xmlns:p14="http://schemas.microsoft.com/office/powerpoint/2010/main" val="20982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Temperance and the Woman’s Christian Temperance Union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Certainly no political renewal movement was more rooted in Protestant Christianity than the women’s campaign against alcohol that began in the 1870s.</a:t>
            </a:r>
          </a:p>
          <a:p>
            <a:pPr eaLnBrk="1" hangingPunct="1"/>
            <a:r>
              <a:rPr lang="en-US" altLang="en-US" smtClean="0"/>
              <a:t>Woman’s Christian Temperance Union (WCTU) – Frances Willard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4672012" cy="307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754436"/>
            <a:ext cx="18954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4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Prohibition in the States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6629" name="Picture 4" descr="ASSET4452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73834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0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The Social Gospel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Social Gospel, </a:t>
            </a:r>
          </a:p>
          <a:p>
            <a:pPr lvl="1" eaLnBrk="1" hangingPunct="1"/>
            <a:r>
              <a:rPr lang="en-US" altLang="en-US" smtClean="0"/>
              <a:t>based on the idea that improving society was both the right thing for religious people to do and God’s will</a:t>
            </a:r>
          </a:p>
          <a:p>
            <a:pPr eaLnBrk="1" hangingPunct="1"/>
            <a:r>
              <a:rPr lang="en-US" altLang="en-US" smtClean="0"/>
              <a:t>Josiah Strong - </a:t>
            </a:r>
            <a:r>
              <a:rPr lang="en-US" altLang="en-US" i="1" smtClean="0"/>
              <a:t>Our Country</a:t>
            </a:r>
            <a:r>
              <a:rPr lang="en-US" altLang="en-US" smtClean="0"/>
              <a:t>, pleading for missionary work within American cities and around the world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276600"/>
            <a:ext cx="2168843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608590"/>
            <a:ext cx="3346440" cy="294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smtClean="0"/>
              <a:t>Progressive Politics on the National Stage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U.S. Presidents from Roosevelt to Wilson would also mould public opinion on Progressivism.</a:t>
            </a:r>
          </a:p>
          <a:p>
            <a:pPr eaLnBrk="1" hangingPunct="1"/>
            <a:r>
              <a:rPr lang="en-US" altLang="en-US" smtClean="0"/>
              <a:t>Theodore Roosevelt – becomes the youngest president in American history</a:t>
            </a:r>
          </a:p>
        </p:txBody>
      </p:sp>
    </p:spTree>
    <p:extLst>
      <p:ext uri="{BB962C8B-B14F-4D97-AF65-F5344CB8AC3E}">
        <p14:creationId xmlns:p14="http://schemas.microsoft.com/office/powerpoint/2010/main" val="20073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Roosevelt Presidency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Became President in 1901</a:t>
            </a:r>
          </a:p>
          <a:p>
            <a:pPr eaLnBrk="1" hangingPunct="1"/>
            <a:r>
              <a:rPr lang="en-US" smtClean="0"/>
              <a:t>Model of future presidents</a:t>
            </a:r>
          </a:p>
          <a:p>
            <a:pPr eaLnBrk="1" hangingPunct="1"/>
            <a:r>
              <a:rPr lang="en-US" smtClean="0"/>
              <a:t>Federal responsibility for national welfare</a:t>
            </a:r>
          </a:p>
          <a:p>
            <a:pPr eaLnBrk="1" hangingPunct="1"/>
            <a:r>
              <a:rPr lang="en-US" smtClean="0"/>
              <a:t>“Bully Pulpit”</a:t>
            </a:r>
          </a:p>
        </p:txBody>
      </p:sp>
      <p:pic>
        <p:nvPicPr>
          <p:cNvPr id="21508" name="Content Placeholder 4" descr="TR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18314" y="1600200"/>
            <a:ext cx="3051175" cy="4724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smtClean="0"/>
              <a:t>The Republican Roosevelt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6134" y="1371600"/>
            <a:ext cx="10972800" cy="4876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altLang="en-US" dirty="0" smtClean="0"/>
              <a:t>Often defied convention</a:t>
            </a:r>
          </a:p>
          <a:p>
            <a:pPr eaLnBrk="1" hangingPunct="1"/>
            <a:r>
              <a:rPr lang="en-US" altLang="en-US" dirty="0" smtClean="0"/>
              <a:t>Brought an exuberance to the presidency </a:t>
            </a:r>
          </a:p>
          <a:p>
            <a:pPr eaLnBrk="1" hangingPunct="1"/>
            <a:r>
              <a:rPr lang="en-US" altLang="en-US" dirty="0" smtClean="0"/>
              <a:t>Surrounded himself with able associates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1629" y="4611417"/>
            <a:ext cx="3958624" cy="209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09600"/>
            <a:ext cx="32861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2589483"/>
            <a:ext cx="3286125" cy="184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318417"/>
            <a:ext cx="2522627" cy="315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2671332"/>
            <a:ext cx="3389333" cy="41104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smtClean="0"/>
              <a:t>Busting the Trusts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6400800" cy="5257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altLang="en-US" sz="2800" dirty="0"/>
              <a:t>1902: Wave of trust-busting led by suit against Northern Securities Company</a:t>
            </a:r>
          </a:p>
          <a:p>
            <a:pPr eaLnBrk="1" hangingPunct="1"/>
            <a:r>
              <a:rPr lang="en-US" altLang="en-US" sz="2800" dirty="0"/>
              <a:t>1904: Northern Securities dissolved</a:t>
            </a:r>
          </a:p>
          <a:p>
            <a:pPr eaLnBrk="1" hangingPunct="1"/>
            <a:r>
              <a:rPr lang="en-US" altLang="en-US" sz="2800" dirty="0"/>
              <a:t>Roosevelt reputed a "trust-buster" </a:t>
            </a:r>
          </a:p>
          <a:p>
            <a:pPr eaLnBrk="1" hangingPunct="1"/>
            <a:r>
              <a:rPr lang="en-US" altLang="en-US" sz="2800" dirty="0"/>
              <a:t>Comparatively few antitrust cases under Roosevelt, Taft did almost twice as many in half the time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95400"/>
            <a:ext cx="5349875" cy="5312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Conserving the Land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First comprehensive national conservation policy</a:t>
            </a:r>
          </a:p>
          <a:p>
            <a:pPr lvl="1" eaLnBrk="1" hangingPunct="1"/>
            <a:r>
              <a:rPr lang="en-US" altLang="en-US" smtClean="0"/>
              <a:t>Roosevelt worked with Gifford Pinchot, chief of Forest Service</a:t>
            </a:r>
          </a:p>
          <a:p>
            <a:pPr lvl="1" eaLnBrk="1" hangingPunct="1"/>
            <a:r>
              <a:rPr lang="en-US" altLang="en-US" smtClean="0"/>
              <a:t>Policy defined “conservation” as wise use of natural resources</a:t>
            </a:r>
          </a:p>
          <a:p>
            <a:pPr eaLnBrk="1" hangingPunct="1"/>
            <a:r>
              <a:rPr lang="en-US" altLang="en-US" smtClean="0"/>
              <a:t>Quadrupled acreage under federal 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The Revolt of the Intellectuals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Numerous people in the United States were thinking about how best to respond to the extraordinary changes brought about by immigration, urbanization, and the rapid industrialization of the country.</a:t>
            </a:r>
          </a:p>
          <a:p>
            <a:pPr eaLnBrk="1" hangingPunct="1"/>
            <a:r>
              <a:rPr lang="en-US" altLang="en-US" smtClean="0"/>
              <a:t>These upper-class reformers, newspaper reporters, ministers, writers, and college professors proposed new ways of ordering economic and political life.</a:t>
            </a:r>
          </a:p>
        </p:txBody>
      </p:sp>
    </p:spTree>
    <p:extLst>
      <p:ext uri="{BB962C8B-B14F-4D97-AF65-F5344CB8AC3E}">
        <p14:creationId xmlns:p14="http://schemas.microsoft.com/office/powerpoint/2010/main" val="21828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TR’s message about National Parks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http://www.pbs.org/nationalparks/watch-video/#786</a:t>
            </a:r>
            <a:endParaRPr lang="en-US" smtClean="0"/>
          </a:p>
          <a:p>
            <a:endParaRPr 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8" y="3009900"/>
            <a:ext cx="4705350" cy="3445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5902368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Teddy Roosevelt—Progressive President 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Roosevelt added 50 wildlife refuges, 5 national parks, and a system of designating national monuments.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" name="Picture 4" descr="ASSET445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86868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9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Roosevelt and African-Americans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9530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Invited Booker T. Washington to dinner at the White House.</a:t>
            </a:r>
          </a:p>
          <a:p>
            <a:pPr eaLnBrk="1" hangingPunct="1"/>
            <a:r>
              <a:rPr lang="en-US" altLang="en-US" dirty="0" smtClean="0"/>
              <a:t>Roosevelt had a decidedly mixed record on African-American concerns.</a:t>
            </a:r>
          </a:p>
          <a:p>
            <a:pPr eaLnBrk="1" hangingPunct="1"/>
            <a:r>
              <a:rPr lang="en-US" altLang="en-US" dirty="0" smtClean="0"/>
              <a:t>In symbolic ways, Roosevelt did more to support African-Americans than several of his predecessors or successors.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350"/>
          <a:stretch/>
        </p:blipFill>
        <p:spPr>
          <a:xfrm>
            <a:off x="5694336" y="1752600"/>
            <a:ext cx="5888064" cy="43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smtClean="0"/>
              <a:t>"Square Deal" in the Coalfields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6858000" cy="4953000"/>
          </a:xfrm>
          <a:noFill/>
        </p:spPr>
        <p:txBody>
          <a:bodyPr vert="horz" lIns="90488" tIns="44450" rIns="90488" bIns="44450" rtlCol="0">
            <a:noAutofit/>
          </a:bodyPr>
          <a:lstStyle/>
          <a:p>
            <a:pPr eaLnBrk="1" hangingPunct="1"/>
            <a:r>
              <a:rPr lang="en-US" altLang="en-US" sz="3200" dirty="0"/>
              <a:t>1902: United Mine Workers strike in Pennsylvania threatened U.S. economy</a:t>
            </a:r>
          </a:p>
          <a:p>
            <a:pPr eaLnBrk="1" hangingPunct="1"/>
            <a:r>
              <a:rPr lang="en-US" altLang="en-US" sz="3200" dirty="0"/>
              <a:t>U.M.W., companies to White House</a:t>
            </a:r>
          </a:p>
          <a:p>
            <a:pPr eaLnBrk="1" hangingPunct="1"/>
            <a:r>
              <a:rPr lang="en-US" altLang="en-US" sz="3200" dirty="0"/>
              <a:t>Roosevelt won company concessions by threatening military seizure of mines </a:t>
            </a:r>
          </a:p>
          <a:p>
            <a:pPr eaLnBrk="1" hangingPunct="1"/>
            <a:r>
              <a:rPr lang="en-US" altLang="en-US" sz="3200" dirty="0"/>
              <a:t>Roosevelt acted as broker of interests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1589571"/>
            <a:ext cx="4786312" cy="49019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smtClean="0"/>
              <a:t>Roosevelt Progressivism at Its Height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5000" y="2057400"/>
            <a:ext cx="7481888" cy="4902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altLang="en-US" smtClean="0"/>
              <a:t>1904—A four-way election</a:t>
            </a:r>
          </a:p>
          <a:p>
            <a:pPr lvl="1" eaLnBrk="1" hangingPunct="1"/>
            <a:r>
              <a:rPr lang="en-US" altLang="en-US" smtClean="0"/>
              <a:t>Republican—Theodore Roosevelt</a:t>
            </a:r>
          </a:p>
          <a:p>
            <a:pPr lvl="1" eaLnBrk="1" hangingPunct="1"/>
            <a:r>
              <a:rPr lang="en-US" altLang="en-US" smtClean="0"/>
              <a:t>Democrat—Alton B. Parker</a:t>
            </a:r>
          </a:p>
          <a:p>
            <a:pPr lvl="1" eaLnBrk="1" hangingPunct="1"/>
            <a:r>
              <a:rPr lang="en-US" altLang="en-US" smtClean="0"/>
              <a:t>Socialist—Eugene V. Debs</a:t>
            </a:r>
          </a:p>
          <a:p>
            <a:pPr lvl="1" eaLnBrk="1" hangingPunct="1"/>
            <a:r>
              <a:rPr lang="en-US" altLang="en-US" smtClean="0"/>
              <a:t>Prohibition—Silas C. Swallow</a:t>
            </a:r>
          </a:p>
          <a:p>
            <a:pPr eaLnBrk="1" hangingPunct="1"/>
            <a:r>
              <a:rPr lang="en-US" altLang="en-US" smtClean="0"/>
              <a:t>Roosevelt won 57% of popular vote, 336 electoral votes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72967" y="2067606"/>
            <a:ext cx="1767426" cy="174035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 t="19880" r="5422" b="25436"/>
          <a:stretch/>
        </p:blipFill>
        <p:spPr bwMode="auto">
          <a:xfrm>
            <a:off x="8684184" y="3962400"/>
            <a:ext cx="1538606" cy="156258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Election of 1904</a:t>
            </a:r>
          </a:p>
        </p:txBody>
      </p:sp>
      <p:pic>
        <p:nvPicPr>
          <p:cNvPr id="25603" name="Picture 4" descr="DIVI7233TB23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872" b="2504"/>
          <a:stretch>
            <a:fillRect/>
          </a:stretch>
        </p:blipFill>
        <p:spPr>
          <a:xfrm>
            <a:off x="2286000" y="2438400"/>
            <a:ext cx="7696200" cy="274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Regulating the Railroads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10744200" cy="529113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1903</a:t>
            </a:r>
            <a:r>
              <a:rPr lang="en-US" altLang="en-US" sz="2800" u="sng" dirty="0"/>
              <a:t>: Elkins Act</a:t>
            </a:r>
            <a:r>
              <a:rPr lang="en-US" altLang="en-US" sz="2800" dirty="0"/>
              <a:t> prohibited railroad rebates, strengthened Interstate Commerce Commission</a:t>
            </a:r>
          </a:p>
          <a:p>
            <a:pPr eaLnBrk="1" hangingPunct="1"/>
            <a:r>
              <a:rPr lang="en-US" altLang="en-US" sz="2800" dirty="0"/>
              <a:t>Widespread popular demand for further railroad regulation after Roosevelt’s reelection</a:t>
            </a:r>
          </a:p>
          <a:p>
            <a:pPr eaLnBrk="1" hangingPunct="1"/>
            <a:r>
              <a:rPr lang="en-US" altLang="en-US" sz="2800" dirty="0"/>
              <a:t>1906: </a:t>
            </a:r>
            <a:r>
              <a:rPr lang="en-US" altLang="en-US" sz="2800" u="sng" dirty="0"/>
              <a:t>Hepburn Act</a:t>
            </a:r>
            <a:r>
              <a:rPr lang="en-US" altLang="en-US" sz="2800" dirty="0"/>
              <a:t> further strengthened Interstate Commerce Commission </a:t>
            </a:r>
          </a:p>
          <a:p>
            <a:pPr lvl="1" eaLnBrk="1" hangingPunct="1"/>
            <a:r>
              <a:rPr lang="en-US" altLang="en-US" sz="2400" dirty="0"/>
              <a:t>Membership from five to seven</a:t>
            </a:r>
          </a:p>
          <a:p>
            <a:pPr lvl="1" eaLnBrk="1" hangingPunct="1"/>
            <a:r>
              <a:rPr lang="en-US" altLang="en-US" sz="2400" dirty="0"/>
              <a:t>May fix reasonable maximum rates</a:t>
            </a:r>
          </a:p>
          <a:p>
            <a:pPr lvl="1" eaLnBrk="1" hangingPunct="1"/>
            <a:r>
              <a:rPr lang="en-US" altLang="en-US" sz="2400" dirty="0"/>
              <a:t>Jurisdiction broadened to include oil pipeline, express, sleeping car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Cleaning Up Food and Drugs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828800"/>
            <a:ext cx="7696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Upton Sinclair’s </a:t>
            </a:r>
            <a:r>
              <a:rPr lang="en-US" altLang="en-US" sz="2800" i="1" u="sng" dirty="0"/>
              <a:t>The Jungle </a:t>
            </a:r>
            <a:r>
              <a:rPr lang="en-US" altLang="en-US" sz="2800" dirty="0"/>
              <a:t>(1906)</a:t>
            </a:r>
            <a:r>
              <a:rPr lang="en-US" altLang="en-US" sz="2800" i="1" dirty="0"/>
              <a:t> </a:t>
            </a:r>
            <a:r>
              <a:rPr lang="en-US" altLang="en-US" sz="2800" dirty="0"/>
              <a:t>prompted federal investigation of meatpacking industry</a:t>
            </a:r>
            <a:endParaRPr lang="en-US" altLang="en-US" sz="2800" i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1906: </a:t>
            </a:r>
            <a:r>
              <a:rPr lang="en-US" altLang="en-US" sz="2800" u="sng" dirty="0"/>
              <a:t>Meat Inspection 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Sets rules for sanitary meatpacking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Requires government inspection of meat products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1906: </a:t>
            </a:r>
            <a:r>
              <a:rPr lang="en-US" altLang="en-US" sz="2800" u="sng" dirty="0"/>
              <a:t>Pure Food and Drug Act</a:t>
            </a:r>
            <a:r>
              <a:rPr lang="en-US" altLang="en-US" sz="2700" u="sng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Required manufacturers to list certain ingredients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Banned manufacture and sale of adulterated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Major National Parks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19-2, Major National Parks</a:t>
            </a:r>
          </a:p>
        </p:txBody>
      </p:sp>
      <p:pic>
        <p:nvPicPr>
          <p:cNvPr id="30725" name="Picture 4" descr="ASSET4453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86868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0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ctr">
            <a:normAutofit fontScale="90000"/>
          </a:bodyPr>
          <a:lstStyle/>
          <a:p>
            <a:pPr eaLnBrk="1" hangingPunct="1"/>
            <a:r>
              <a:rPr lang="en-US" altLang="en-US" smtClean="0"/>
              <a:t>The Ordeal of </a:t>
            </a:r>
            <a:br>
              <a:rPr lang="en-US" altLang="en-US" smtClean="0"/>
            </a:br>
            <a:r>
              <a:rPr lang="en-US" altLang="en-US" smtClean="0"/>
              <a:t>William Howard Taft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altLang="en-US" smtClean="0"/>
              <a:t>Taft: Abled administrator, poor president</a:t>
            </a:r>
          </a:p>
          <a:p>
            <a:pPr eaLnBrk="1" hangingPunct="1"/>
            <a:r>
              <a:rPr lang="en-US" altLang="en-US" smtClean="0"/>
              <a:t>Conservative Republicans resurged</a:t>
            </a:r>
          </a:p>
          <a:p>
            <a:pPr eaLnBrk="1" hangingPunct="1"/>
            <a:r>
              <a:rPr lang="en-US" altLang="en-US" smtClean="0"/>
              <a:t>Taft lost support of Progressives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7" y="3143759"/>
            <a:ext cx="2598353" cy="333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43759"/>
            <a:ext cx="3920584" cy="267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47816"/>
            <a:ext cx="3160713" cy="333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The Muckraking Journalists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Muckrakers – raking through filth</a:t>
            </a:r>
          </a:p>
          <a:p>
            <a:pPr eaLnBrk="1" hangingPunct="1"/>
            <a:r>
              <a:rPr lang="en-US" altLang="en-US" dirty="0" smtClean="0"/>
              <a:t>Upton Sinclair – </a:t>
            </a:r>
            <a:r>
              <a:rPr lang="en-US" altLang="en-US" i="1" dirty="0" smtClean="0"/>
              <a:t>The Jungle</a:t>
            </a:r>
            <a:r>
              <a:rPr lang="en-US" altLang="en-US" dirty="0" smtClean="0"/>
              <a:t> (1906)</a:t>
            </a:r>
          </a:p>
          <a:p>
            <a:pPr eaLnBrk="1" hangingPunct="1"/>
            <a:r>
              <a:rPr lang="en-US" altLang="en-US" dirty="0" smtClean="0"/>
              <a:t>Ida Tarbell – </a:t>
            </a:r>
            <a:r>
              <a:rPr lang="en-US" altLang="en-US" i="1" dirty="0" smtClean="0"/>
              <a:t>The History of the Standard Oil Company </a:t>
            </a:r>
            <a:r>
              <a:rPr lang="en-US" altLang="en-US" dirty="0" smtClean="0"/>
              <a:t>(1904)</a:t>
            </a:r>
          </a:p>
          <a:p>
            <a:pPr eaLnBrk="1" hangingPunct="1"/>
            <a:r>
              <a:rPr lang="en-US" altLang="en-US" dirty="0" smtClean="0"/>
              <a:t>Lewis Hine – child labor Photos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52" y="3569164"/>
            <a:ext cx="2955881" cy="295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7" y="3574081"/>
            <a:ext cx="2071823" cy="29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1800"/>
            <a:ext cx="2057400" cy="296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02" y="4901504"/>
            <a:ext cx="2286000" cy="165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Election of 1908</a:t>
            </a:r>
          </a:p>
        </p:txBody>
      </p:sp>
      <p:pic>
        <p:nvPicPr>
          <p:cNvPr id="36867" name="Picture 4" descr="DIVI7233TB23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6122"/>
          <a:stretch>
            <a:fillRect/>
          </a:stretch>
        </p:blipFill>
        <p:spPr>
          <a:xfrm>
            <a:off x="2286000" y="2438400"/>
            <a:ext cx="7696200" cy="2774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dirty="0" smtClean="0"/>
              <a:t>The Ballinger-Pinchot Affair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1752600"/>
            <a:ext cx="4953000" cy="4114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altLang="en-US" dirty="0" smtClean="0"/>
              <a:t>Gifford Pinchot leading conservationist, Roosevelt appointee</a:t>
            </a:r>
          </a:p>
          <a:p>
            <a:pPr eaLnBrk="1" hangingPunct="1"/>
            <a:r>
              <a:rPr lang="en-US" altLang="en-US" dirty="0" smtClean="0"/>
              <a:t>Pinchot accused Interior Secretary Richard Ballinger of selling public lands to friends</a:t>
            </a:r>
          </a:p>
          <a:p>
            <a:pPr eaLnBrk="1" hangingPunct="1"/>
            <a:r>
              <a:rPr lang="en-US" altLang="en-US" dirty="0" smtClean="0"/>
              <a:t>Taft fired Pinchot</a:t>
            </a:r>
          </a:p>
          <a:p>
            <a:pPr eaLnBrk="1" hangingPunct="1"/>
            <a:r>
              <a:rPr lang="en-US" altLang="en-US" dirty="0" smtClean="0"/>
              <a:t>Progressives antagonized</a:t>
            </a:r>
          </a:p>
        </p:txBody>
      </p:sp>
      <p:pic>
        <p:nvPicPr>
          <p:cNvPr id="23558" name="Picture 6" descr="https://o.quizlet.com/y-UNyvPOvpRjODPskmslLA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1812" y="380998"/>
            <a:ext cx="4724400" cy="609600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smtClean="0"/>
              <a:t>Taft Alienates the Progressives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62200" y="1752600"/>
            <a:ext cx="6705600" cy="4191000"/>
          </a:xfrm>
          <a:noFill/>
        </p:spPr>
        <p:txBody>
          <a:bodyPr vert="horz" lIns="90488" tIns="44450" rIns="90488" bIns="44450" rtlCol="0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1910: Taft successfully pushed </a:t>
            </a:r>
            <a:r>
              <a:rPr lang="en-US" altLang="en-US" sz="2800" u="sng" dirty="0"/>
              <a:t>Mann-Elkins Act</a:t>
            </a:r>
            <a:r>
              <a:rPr lang="en-US" altLang="en-US" sz="2800" dirty="0"/>
              <a:t> to strengthen ICC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Empowers ICC to fix railroad rates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Progressive Republicans attacked Taft’s plan of a Commerce Court to hear ICC appeals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Progressives obstructed Taft’s negotiations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1910: Taft attacked Progressive Republicans, Democrats gained Congress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smtClean="0"/>
              <a:t>Taft Alienates the Progressives 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5029200" cy="4114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altLang="en-US" dirty="0" smtClean="0"/>
              <a:t>Legislation protecting laborers</a:t>
            </a:r>
          </a:p>
          <a:p>
            <a:pPr eaLnBrk="1" hangingPunct="1"/>
            <a:r>
              <a:rPr lang="en-US" altLang="en-US" dirty="0" smtClean="0"/>
              <a:t>Sixteenth Amendment created income tax</a:t>
            </a:r>
          </a:p>
          <a:p>
            <a:pPr eaLnBrk="1" hangingPunct="1"/>
            <a:r>
              <a:rPr lang="en-US" altLang="en-US" dirty="0" smtClean="0"/>
              <a:t>Taft a greater trustbuster than Roosevelt</a:t>
            </a:r>
          </a:p>
          <a:p>
            <a:pPr eaLnBrk="1" hangingPunct="1"/>
            <a:r>
              <a:rPr lang="en-US" altLang="en-US" dirty="0" smtClean="0"/>
              <a:t>Taft, Roosevelt </a:t>
            </a:r>
            <a:r>
              <a:rPr lang="en-US" altLang="en-US" dirty="0" err="1" smtClean="0"/>
              <a:t>attackd</a:t>
            </a:r>
            <a:r>
              <a:rPr lang="en-US" altLang="en-US" dirty="0" smtClean="0"/>
              <a:t> one another publicly</a:t>
            </a:r>
          </a:p>
          <a:p>
            <a:pPr eaLnBrk="1" hangingPunct="1"/>
            <a:r>
              <a:rPr lang="en-US" altLang="en-US" dirty="0" smtClean="0"/>
              <a:t>1912: Taft </a:t>
            </a:r>
            <a:r>
              <a:rPr lang="en-US" altLang="en-US" dirty="0" err="1" smtClean="0"/>
              <a:t>renominated</a:t>
            </a:r>
            <a:r>
              <a:rPr lang="en-US" altLang="en-US" dirty="0" smtClean="0"/>
              <a:t> by Republicans, little chance for victory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8689975" y="925513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19458" name="Picture 2" descr="https://figures.boundless.com/7521/large/ng-syne-leonard-raven-hill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9754" y="1447800"/>
            <a:ext cx="3985846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smtClean="0"/>
              <a:t>Party Insurgency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5000" y="2438400"/>
            <a:ext cx="7696200" cy="5257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altLang="en-US" smtClean="0"/>
              <a:t>Tariff split Republicans</a:t>
            </a:r>
          </a:p>
          <a:p>
            <a:pPr lvl="1" eaLnBrk="1" hangingPunct="1">
              <a:buSzPct val="75000"/>
            </a:pPr>
            <a:r>
              <a:rPr lang="en-US" altLang="en-US" smtClean="0"/>
              <a:t>Progressives:  high tariff favored trusts</a:t>
            </a:r>
          </a:p>
          <a:p>
            <a:pPr lvl="1" eaLnBrk="1" hangingPunct="1">
              <a:buSzPct val="75000"/>
            </a:pPr>
            <a:r>
              <a:rPr lang="en-US" altLang="en-US" smtClean="0"/>
              <a:t>Conservatives:  high tariff protected business</a:t>
            </a:r>
          </a:p>
          <a:p>
            <a:pPr eaLnBrk="1" hangingPunct="1"/>
            <a:r>
              <a:rPr lang="en-US" altLang="en-US" smtClean="0"/>
              <a:t>1909 Payne-Aldrich Act provoked Progressives to break with Taft</a:t>
            </a:r>
          </a:p>
          <a:p>
            <a:pPr eaLnBrk="1" hangingPunct="1"/>
            <a:r>
              <a:rPr lang="en-US" altLang="en-US" smtClean="0">
                <a:hlinkClick r:id="rId3"/>
              </a:rPr>
              <a:t>http://archives.nbclearn.com/portal/site/k-12/browse?cuecard=5129</a:t>
            </a:r>
            <a:r>
              <a:rPr lang="en-US" altLang="en-US" smtClean="0"/>
              <a:t> </a:t>
            </a:r>
          </a:p>
        </p:txBody>
      </p:sp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1" y="838200"/>
            <a:ext cx="2289175" cy="2611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ctr">
            <a:normAutofit fontScale="90000"/>
          </a:bodyPr>
          <a:lstStyle/>
          <a:p>
            <a:pPr eaLnBrk="1" hangingPunct="1"/>
            <a:r>
              <a:rPr lang="en-US" altLang="en-US" smtClean="0"/>
              <a:t>Differing Philosophies in the </a:t>
            </a:r>
            <a:br>
              <a:rPr lang="en-US" altLang="en-US" smtClean="0"/>
            </a:br>
            <a:r>
              <a:rPr lang="en-US" altLang="en-US" smtClean="0"/>
              <a:t>Election of 1912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altLang="en-US" dirty="0" smtClean="0"/>
              <a:t>Roosevelt: Progressive ("Bull Moose") </a:t>
            </a:r>
          </a:p>
          <a:p>
            <a:pPr lvl="1" eaLnBrk="1" hangingPunct="1">
              <a:buSzPct val="75000"/>
            </a:pPr>
            <a:r>
              <a:rPr lang="en-US" altLang="en-US" dirty="0" smtClean="0"/>
              <a:t>“New Nationalism”</a:t>
            </a:r>
          </a:p>
          <a:p>
            <a:pPr lvl="1" eaLnBrk="1" hangingPunct="1">
              <a:buSzPct val="75000"/>
            </a:pPr>
            <a:r>
              <a:rPr lang="en-US" altLang="en-US" dirty="0" smtClean="0"/>
              <a:t>Federal regulation of economy </a:t>
            </a:r>
          </a:p>
          <a:p>
            <a:pPr lvl="1" eaLnBrk="1" hangingPunct="1">
              <a:buSzPct val="75000"/>
            </a:pPr>
            <a:r>
              <a:rPr lang="en-US" altLang="en-US" dirty="0" smtClean="0"/>
              <a:t>Wasteful competition replaced by efficiency</a:t>
            </a:r>
          </a:p>
          <a:p>
            <a:pPr eaLnBrk="1" hangingPunct="1"/>
            <a:r>
              <a:rPr lang="en-US" altLang="en-US" dirty="0" smtClean="0"/>
              <a:t>Woodrow Wilson: Democrat</a:t>
            </a:r>
          </a:p>
          <a:p>
            <a:pPr lvl="1" eaLnBrk="1" hangingPunct="1">
              <a:buSzPct val="75000"/>
            </a:pPr>
            <a:r>
              <a:rPr lang="en-US" altLang="en-US" dirty="0" smtClean="0"/>
              <a:t>"New Freedom" for individual</a:t>
            </a:r>
          </a:p>
          <a:p>
            <a:pPr lvl="1" eaLnBrk="1" hangingPunct="1">
              <a:buSzPct val="75000"/>
            </a:pPr>
            <a:r>
              <a:rPr lang="en-US" altLang="en-US" dirty="0" smtClean="0"/>
              <a:t>Restrain big business, government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425863"/>
            <a:ext cx="7627374" cy="2279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30692"/>
            <a:ext cx="3636674" cy="43070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build="p" bldLvl="3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ctr">
            <a:normAutofit fontScale="90000"/>
          </a:bodyPr>
          <a:lstStyle/>
          <a:p>
            <a:pPr eaLnBrk="1" hangingPunct="1"/>
            <a:r>
              <a:rPr lang="en-US" altLang="en-US" smtClean="0"/>
              <a:t>Woodrow Wilson's </a:t>
            </a:r>
            <a:br>
              <a:rPr lang="en-US" altLang="en-US" smtClean="0"/>
            </a:br>
            <a:r>
              <a:rPr lang="en-US" altLang="en-US" smtClean="0"/>
              <a:t>New Freedom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altLang="en-US" dirty="0" smtClean="0"/>
              <a:t>Woodrow Wilson: Former president of Princeton, governor of New Jersey</a:t>
            </a:r>
          </a:p>
          <a:p>
            <a:pPr eaLnBrk="1" hangingPunct="1"/>
            <a:r>
              <a:rPr lang="en-US" altLang="en-US" dirty="0" smtClean="0"/>
              <a:t>Progressive, intellectual, inspiring orator – Wilson Lovers</a:t>
            </a:r>
          </a:p>
          <a:p>
            <a:pPr eaLnBrk="1" hangingPunct="1"/>
            <a:r>
              <a:rPr lang="en-US" altLang="en-US" dirty="0" smtClean="0"/>
              <a:t>Arrogant, petty, racist, hopeless romantic – Wilson Haters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505200"/>
            <a:ext cx="2209800" cy="29083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Woodrow Wilson’s New Freedom 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Implemented his “New Freedom” program</a:t>
            </a:r>
          </a:p>
          <a:p>
            <a:pPr eaLnBrk="1" hangingPunct="1"/>
            <a:r>
              <a:rPr lang="en-US" altLang="en-US" smtClean="0"/>
              <a:t>Pledges of antitrust modification, tariff revision, and reform in banking and currency matters</a:t>
            </a:r>
          </a:p>
          <a:p>
            <a:pPr eaLnBrk="1" hangingPunct="1"/>
            <a:r>
              <a:rPr lang="en-US" altLang="en-US" smtClean="0"/>
              <a:t>Wilson failed miserably in race relations.</a:t>
            </a:r>
          </a:p>
          <a:p>
            <a:pPr eaLnBrk="1" hangingPunct="1"/>
            <a:r>
              <a:rPr lang="en-US" altLang="en-US" smtClean="0"/>
              <a:t>Wilson a staunch white supremacist</a:t>
            </a:r>
          </a:p>
          <a:p>
            <a:pPr eaLnBrk="1" hangingPunct="1"/>
            <a:r>
              <a:rPr lang="en-US" altLang="en-US" smtClean="0"/>
              <a:t>Allowed segregation in federal government offices, also anti-immigrant</a:t>
            </a:r>
          </a:p>
        </p:txBody>
      </p:sp>
    </p:spTree>
    <p:extLst>
      <p:ext uri="{BB962C8B-B14F-4D97-AF65-F5344CB8AC3E}">
        <p14:creationId xmlns:p14="http://schemas.microsoft.com/office/powerpoint/2010/main" val="16435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smtClean="0"/>
              <a:t>The New Freedom in Action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7481888" cy="4902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altLang="en-US" dirty="0" smtClean="0"/>
              <a:t>1913: Underwood Tariff cut duties </a:t>
            </a:r>
          </a:p>
          <a:p>
            <a:pPr eaLnBrk="1" hangingPunct="1"/>
            <a:r>
              <a:rPr lang="en-US" altLang="en-US" dirty="0" smtClean="0"/>
              <a:t>1913: Federal Reserve Act reformed banks, established stable currency </a:t>
            </a:r>
          </a:p>
          <a:p>
            <a:pPr eaLnBrk="1" hangingPunct="1"/>
            <a:r>
              <a:rPr lang="en-US" altLang="en-US" dirty="0" smtClean="0"/>
              <a:t>1914: Clayton Antitrust Act outlawed unfair trade practices, protected unions </a:t>
            </a:r>
          </a:p>
          <a:p>
            <a:pPr eaLnBrk="1" hangingPunct="1"/>
            <a:r>
              <a:rPr lang="en-US" altLang="en-US" dirty="0" smtClean="0"/>
              <a:t>1914: Federal Trade Commission 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4343401"/>
            <a:ext cx="5527397" cy="227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ctr">
            <a:normAutofit fontScale="90000"/>
          </a:bodyPr>
          <a:lstStyle/>
          <a:p>
            <a:pPr eaLnBrk="1" hangingPunct="1"/>
            <a:r>
              <a:rPr lang="en-US" altLang="en-US" smtClean="0"/>
              <a:t>New Freedom in Action:  </a:t>
            </a:r>
            <a:br>
              <a:rPr lang="en-US" altLang="en-US" smtClean="0"/>
            </a:br>
            <a:r>
              <a:rPr lang="en-US" altLang="en-US" smtClean="0"/>
              <a:t>Retreating from Reform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altLang="en-US" smtClean="0"/>
              <a:t>November, 1914: Wilson announces "New Freedom" has been achieved</a:t>
            </a:r>
          </a:p>
          <a:p>
            <a:pPr eaLnBrk="1" hangingPunct="1"/>
            <a:r>
              <a:rPr lang="en-US" altLang="en-US" smtClean="0"/>
              <a:t>It was “a time of healing because a time of just dealing”</a:t>
            </a:r>
          </a:p>
          <a:p>
            <a:pPr eaLnBrk="1" hangingPunct="1"/>
            <a:r>
              <a:rPr lang="en-US" altLang="en-US" smtClean="0"/>
              <a:t>Statement stunned many progressives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Utopian Idealists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Henry George - </a:t>
            </a:r>
            <a:r>
              <a:rPr lang="en-US" altLang="en-US" i="1" smtClean="0"/>
              <a:t>Progress and Poverty </a:t>
            </a:r>
            <a:r>
              <a:rPr lang="en-US" altLang="en-US" smtClean="0"/>
              <a:t>in 1879</a:t>
            </a:r>
          </a:p>
          <a:p>
            <a:pPr eaLnBrk="1" hangingPunct="1"/>
            <a:r>
              <a:rPr lang="en-US" altLang="en-US" smtClean="0"/>
              <a:t>Edward Bellamy - published </a:t>
            </a:r>
            <a:r>
              <a:rPr lang="en-US" altLang="en-US" i="1" smtClean="0"/>
              <a:t>Looking Backward</a:t>
            </a:r>
            <a:r>
              <a:rPr lang="en-US" altLang="en-US" smtClean="0"/>
              <a:t> in 1888</a:t>
            </a:r>
          </a:p>
          <a:p>
            <a:pPr eaLnBrk="1" hangingPunct="1"/>
            <a:r>
              <a:rPr lang="en-US" altLang="en-US" smtClean="0"/>
              <a:t>Ignatius Donnelly wrote </a:t>
            </a:r>
            <a:r>
              <a:rPr lang="en-US" altLang="en-US" i="1" smtClean="0"/>
              <a:t>Caesar’s Column</a:t>
            </a:r>
            <a:r>
              <a:rPr lang="en-US" altLang="en-US" smtClean="0"/>
              <a:t> in 1891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4032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Wilson Moves Toward the </a:t>
            </a:r>
            <a:br>
              <a:rPr lang="en-US" altLang="en-US" smtClean="0"/>
            </a:br>
            <a:r>
              <a:rPr lang="en-US" altLang="en-US" smtClean="0"/>
              <a:t>New Nationalism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Reasons for the move </a:t>
            </a:r>
          </a:p>
          <a:p>
            <a:pPr lvl="1" eaLnBrk="1" hangingPunct="1">
              <a:buSzPct val="75000"/>
            </a:pPr>
            <a:r>
              <a:rPr lang="en-US" altLang="en-US" smtClean="0"/>
              <a:t>Distracted by the outbreak of war in Europe</a:t>
            </a:r>
          </a:p>
          <a:p>
            <a:pPr lvl="1" eaLnBrk="1" hangingPunct="1">
              <a:buSzPct val="75000"/>
            </a:pPr>
            <a:r>
              <a:rPr lang="en-US" altLang="en-US" smtClean="0"/>
              <a:t>Needed conservative Southern support</a:t>
            </a:r>
          </a:p>
          <a:p>
            <a:pPr lvl="1" eaLnBrk="1" hangingPunct="1">
              <a:buSzPct val="75000"/>
            </a:pPr>
            <a:r>
              <a:rPr lang="en-US" altLang="en-US" smtClean="0"/>
              <a:t>Republicans seemed to gain by attacking his programs</a:t>
            </a:r>
          </a:p>
          <a:p>
            <a:pPr eaLnBrk="1" hangingPunct="1"/>
            <a:r>
              <a:rPr lang="en-US" altLang="en-US" smtClean="0"/>
              <a:t>1916: Presidential election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ctr">
            <a:normAutofit fontScale="90000"/>
          </a:bodyPr>
          <a:lstStyle/>
          <a:p>
            <a:pPr eaLnBrk="1" hangingPunct="1"/>
            <a:r>
              <a:rPr lang="en-US" altLang="en-US" smtClean="0"/>
              <a:t>Wilson Moves Toward the </a:t>
            </a:r>
            <a:br>
              <a:rPr lang="en-US" altLang="en-US" smtClean="0"/>
            </a:br>
            <a:r>
              <a:rPr lang="en-US" altLang="en-US" smtClean="0"/>
              <a:t>New Nationalism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altLang="en-US" smtClean="0"/>
              <a:t>Wilson renewed reform in reelection bid</a:t>
            </a:r>
          </a:p>
          <a:p>
            <a:pPr lvl="1" eaLnBrk="1" hangingPunct="1">
              <a:buSzPct val="75000"/>
            </a:pPr>
            <a:r>
              <a:rPr lang="en-US" altLang="en-US" smtClean="0"/>
              <a:t>Federal Farm Loan Act</a:t>
            </a:r>
          </a:p>
          <a:p>
            <a:pPr lvl="1" eaLnBrk="1" hangingPunct="1">
              <a:buSzPct val="75000"/>
            </a:pPr>
            <a:r>
              <a:rPr lang="en-US" altLang="en-US" smtClean="0"/>
              <a:t>Intervened in strikes on behalf of workers</a:t>
            </a:r>
          </a:p>
          <a:p>
            <a:pPr lvl="1" eaLnBrk="1" hangingPunct="1">
              <a:buSzPct val="75000"/>
            </a:pPr>
            <a:r>
              <a:rPr lang="en-US" altLang="en-US" smtClean="0"/>
              <a:t>Attempted to ban child labor</a:t>
            </a:r>
          </a:p>
          <a:p>
            <a:pPr lvl="1" eaLnBrk="1" hangingPunct="1">
              <a:buSzPct val="75000"/>
            </a:pPr>
            <a:r>
              <a:rPr lang="en-US" altLang="en-US" smtClean="0"/>
              <a:t>Increased income taxes on the rich</a:t>
            </a:r>
          </a:p>
          <a:p>
            <a:pPr lvl="1" eaLnBrk="1" hangingPunct="1">
              <a:buSzPct val="75000"/>
            </a:pPr>
            <a:r>
              <a:rPr lang="en-US" altLang="en-US" smtClean="0"/>
              <a:t>Supported women’s suffrage</a:t>
            </a:r>
          </a:p>
          <a:p>
            <a:pPr eaLnBrk="1" hangingPunct="1"/>
            <a:r>
              <a:rPr lang="en-US" altLang="en-US" smtClean="0"/>
              <a:t>Program won Wilson a close election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 bldLvl="3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smtClean="0"/>
              <a:t>The Fruits of the Progressivism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altLang="en-US" smtClean="0"/>
              <a:t>Reform of government at all levels </a:t>
            </a:r>
          </a:p>
          <a:p>
            <a:pPr eaLnBrk="1" hangingPunct="1"/>
            <a:r>
              <a:rPr lang="en-US" altLang="en-US" smtClean="0"/>
              <a:t>Intelligent planning of reform</a:t>
            </a:r>
          </a:p>
          <a:p>
            <a:pPr eaLnBrk="1" hangingPunct="1"/>
            <a:r>
              <a:rPr lang="en-US" altLang="en-US" smtClean="0"/>
              <a:t>World War I ends Progressive optimism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Period 6 LEQ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Evaluate the extent to which the Progressive Era (</a:t>
            </a:r>
            <a:r>
              <a:rPr lang="en-US" sz="3600" dirty="0" smtClean="0"/>
              <a:t>1890–1920) marked </a:t>
            </a:r>
            <a:r>
              <a:rPr lang="en-US" sz="3600" dirty="0"/>
              <a:t>a turning point in the history of women in the </a:t>
            </a:r>
            <a:r>
              <a:rPr lang="en-US" sz="3600" dirty="0" smtClean="0"/>
              <a:t>United States</a:t>
            </a:r>
            <a:r>
              <a:rPr lang="en-US" sz="3600" dirty="0"/>
              <a:t>, analyzing what changed and what stayed the same </a:t>
            </a:r>
            <a:r>
              <a:rPr lang="en-US" sz="3600" dirty="0" smtClean="0"/>
              <a:t>from the </a:t>
            </a:r>
            <a:r>
              <a:rPr lang="en-US" sz="3600" dirty="0"/>
              <a:t>period immediately before the Progressive Era to the </a:t>
            </a:r>
            <a:r>
              <a:rPr lang="en-US" sz="3600" dirty="0" smtClean="0"/>
              <a:t>period during </a:t>
            </a:r>
            <a:r>
              <a:rPr lang="en-US" sz="3600" dirty="0"/>
              <a:t>and immediately after it. </a:t>
            </a:r>
          </a:p>
        </p:txBody>
      </p:sp>
    </p:spTree>
    <p:extLst>
      <p:ext uri="{BB962C8B-B14F-4D97-AF65-F5344CB8AC3E}">
        <p14:creationId xmlns:p14="http://schemas.microsoft.com/office/powerpoint/2010/main" val="2547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Inequality is Natural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28956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Some opposed the idea of reform.</a:t>
            </a:r>
          </a:p>
          <a:p>
            <a:pPr eaLnBrk="1" hangingPunct="1"/>
            <a:r>
              <a:rPr lang="en-US" altLang="en-US" dirty="0" smtClean="0"/>
              <a:t>Supporters of Social Darwinism.</a:t>
            </a:r>
          </a:p>
          <a:p>
            <a:pPr lvl="1" eaLnBrk="1" hangingPunct="1"/>
            <a:r>
              <a:rPr lang="en-US" altLang="en-US" dirty="0" smtClean="0"/>
              <a:t>“Survival of the Fittest”</a:t>
            </a:r>
          </a:p>
          <a:p>
            <a:pPr eaLnBrk="1" hangingPunct="1"/>
            <a:r>
              <a:rPr lang="en-US" altLang="en-US" dirty="0" smtClean="0"/>
              <a:t>Attempts to reform society were harmful - tampered with the laws of nature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126" y="1524000"/>
            <a:ext cx="7876274" cy="513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The Transformation of the Cities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Number of people living in cities increases sevenfold from 1860 to 1910.</a:t>
            </a:r>
          </a:p>
          <a:p>
            <a:pPr eaLnBrk="1" hangingPunct="1"/>
            <a:r>
              <a:rPr lang="en-US" altLang="en-US" smtClean="0"/>
              <a:t>Department stores, electricity, indoor plumbing, telephones</a:t>
            </a:r>
          </a:p>
          <a:p>
            <a:pPr eaLnBrk="1" hangingPunct="1"/>
            <a:r>
              <a:rPr lang="en-US" altLang="en-US" smtClean="0"/>
              <a:t>Immigration &amp; Industrial Development</a:t>
            </a:r>
          </a:p>
          <a:p>
            <a:pPr eaLnBrk="1" hangingPunct="1"/>
            <a:r>
              <a:rPr lang="en-US" altLang="en-US" smtClean="0"/>
              <a:t>1920 - the city the center of economic, social, and cultural life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4521" y="3695623"/>
            <a:ext cx="4107880" cy="278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48" y="3695623"/>
            <a:ext cx="3236025" cy="278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3695623"/>
            <a:ext cx="3576056" cy="278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The Rise of Machine Politics and the Progressive Response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Many city governments were incapable of meeting the demands of a growing population.</a:t>
            </a:r>
          </a:p>
          <a:p>
            <a:pPr eaLnBrk="1" hangingPunct="1"/>
            <a:r>
              <a:rPr lang="en-US" altLang="en-US" dirty="0" smtClean="0"/>
              <a:t>Machines traded services for votes</a:t>
            </a:r>
          </a:p>
          <a:p>
            <a:pPr eaLnBrk="1" hangingPunct="1"/>
            <a:r>
              <a:rPr lang="en-US" altLang="en-US" dirty="0" smtClean="0"/>
              <a:t>Best known was Tammany Hall in New York City</a:t>
            </a:r>
          </a:p>
          <a:p>
            <a:pPr eaLnBrk="1" hangingPunct="1"/>
            <a:r>
              <a:rPr lang="en-US" altLang="en-US" dirty="0" smtClean="0"/>
              <a:t>William M. “Boss” Tweed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17094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2209800"/>
            <a:ext cx="2667000" cy="3343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413" y="3958615"/>
            <a:ext cx="2861187" cy="24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The Progressive Challenge to City and State Government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Grover Cleveland – From reform mayor of Buffalo to President </a:t>
            </a:r>
          </a:p>
          <a:p>
            <a:pPr eaLnBrk="1" hangingPunct="1"/>
            <a:r>
              <a:rPr lang="en-US" altLang="en-US" dirty="0" smtClean="0"/>
              <a:t>Samuel M. Jones, known as “Golden Rule Jones”</a:t>
            </a:r>
          </a:p>
          <a:p>
            <a:pPr eaLnBrk="1" hangingPunct="1"/>
            <a:r>
              <a:rPr lang="en-US" altLang="en-US" dirty="0" smtClean="0"/>
              <a:t>Initiative, referendum, &amp; recall; secret ballot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9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Progressive Education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1899, John Dewey wrote </a:t>
            </a:r>
            <a:r>
              <a:rPr lang="en-US" altLang="en-US" i="1" smtClean="0"/>
              <a:t>The School and Society.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These child-centered progressives wanted to shift the emphasis in schools from the curriculum to the needs of the child.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94" y="2895601"/>
            <a:ext cx="22002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76" y="3158024"/>
            <a:ext cx="2362200" cy="310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1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4054</TotalTime>
  <Words>1453</Words>
  <Application>Microsoft Office PowerPoint</Application>
  <PresentationFormat>Widescreen</PresentationFormat>
  <Paragraphs>190</Paragraphs>
  <Slides>43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Verdana</vt:lpstr>
      <vt:lpstr>Clarity</vt:lpstr>
      <vt:lpstr>Chapter 19</vt:lpstr>
      <vt:lpstr>The Revolt of the Intellectuals</vt:lpstr>
      <vt:lpstr>The Muckraking Journalists</vt:lpstr>
      <vt:lpstr>Utopian Idealists</vt:lpstr>
      <vt:lpstr>Inequality is Natural</vt:lpstr>
      <vt:lpstr>The Transformation of the Cities</vt:lpstr>
      <vt:lpstr>The Rise of Machine Politics and the Progressive Response</vt:lpstr>
      <vt:lpstr>The Progressive Challenge to City and State Government </vt:lpstr>
      <vt:lpstr>Progressive Education </vt:lpstr>
      <vt:lpstr>Jane Addams and the Settlement House Movement </vt:lpstr>
      <vt:lpstr>Religious Responses to the Gilded Age</vt:lpstr>
      <vt:lpstr>Temperance and the Woman’s Christian Temperance Union </vt:lpstr>
      <vt:lpstr>Prohibition in the States</vt:lpstr>
      <vt:lpstr>The Social Gospel </vt:lpstr>
      <vt:lpstr>Progressive Politics on the National Stage</vt:lpstr>
      <vt:lpstr>Roosevelt Presidency</vt:lpstr>
      <vt:lpstr>The Republican Roosevelt</vt:lpstr>
      <vt:lpstr>Busting the Trusts</vt:lpstr>
      <vt:lpstr>Conserving the Land</vt:lpstr>
      <vt:lpstr>TR’s message about National Parks</vt:lpstr>
      <vt:lpstr>Teddy Roosevelt—Progressive President </vt:lpstr>
      <vt:lpstr>Roosevelt and African-Americans </vt:lpstr>
      <vt:lpstr>"Square Deal" in the Coalfields</vt:lpstr>
      <vt:lpstr>Roosevelt Progressivism at Its Height</vt:lpstr>
      <vt:lpstr>The Election of 1904</vt:lpstr>
      <vt:lpstr>Regulating the Railroads</vt:lpstr>
      <vt:lpstr>Cleaning Up Food and Drugs</vt:lpstr>
      <vt:lpstr>Major National Parks</vt:lpstr>
      <vt:lpstr>The Ordeal of  William Howard Taft</vt:lpstr>
      <vt:lpstr>The Election of 1908</vt:lpstr>
      <vt:lpstr>The Ballinger-Pinchot Affair</vt:lpstr>
      <vt:lpstr>Taft Alienates the Progressives</vt:lpstr>
      <vt:lpstr>Taft Alienates the Progressives </vt:lpstr>
      <vt:lpstr>Party Insurgency</vt:lpstr>
      <vt:lpstr>Differing Philosophies in the  Election of 1912</vt:lpstr>
      <vt:lpstr>Woodrow Wilson's  New Freedom</vt:lpstr>
      <vt:lpstr>Woodrow Wilson’s New Freedom </vt:lpstr>
      <vt:lpstr>The New Freedom in Action</vt:lpstr>
      <vt:lpstr>New Freedom in Action:   Retreating from Reform</vt:lpstr>
      <vt:lpstr>Wilson Moves Toward the  New Nationalism</vt:lpstr>
      <vt:lpstr>Wilson Moves Toward the  New Nationalism</vt:lpstr>
      <vt:lpstr>The Fruits of the Progressivism</vt:lpstr>
      <vt:lpstr>Period 6 LEQ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</dc:title>
  <dc:creator>Carl, Jon</dc:creator>
  <cp:lastModifiedBy>Carl, Jon</cp:lastModifiedBy>
  <cp:revision>32</cp:revision>
  <dcterms:created xsi:type="dcterms:W3CDTF">2016-01-04T16:37:32Z</dcterms:created>
  <dcterms:modified xsi:type="dcterms:W3CDTF">2020-01-16T12:19:27Z</dcterms:modified>
</cp:coreProperties>
</file>