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80" r:id="rId3"/>
    <p:sldId id="279" r:id="rId4"/>
    <p:sldId id="281" r:id="rId5"/>
    <p:sldId id="282" r:id="rId6"/>
    <p:sldId id="283" r:id="rId7"/>
    <p:sldId id="284" r:id="rId8"/>
    <p:sldId id="28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3" r:id="rId18"/>
    <p:sldId id="274" r:id="rId19"/>
    <p:sldId id="275" r:id="rId20"/>
    <p:sldId id="276" r:id="rId21"/>
    <p:sldId id="277" r:id="rId22"/>
    <p:sldId id="278" r:id="rId23"/>
    <p:sldId id="267" r:id="rId24"/>
    <p:sldId id="258" r:id="rId25"/>
    <p:sldId id="268" r:id="rId26"/>
    <p:sldId id="269" r:id="rId27"/>
    <p:sldId id="270" r:id="rId28"/>
    <p:sldId id="271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1B7EC-37D2-4768-836B-14C921029B9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7D28F-20B6-46F6-9B7E-3665B1FC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175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9457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9223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76941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1271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30592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319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7262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905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2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BE2DF3-D89A-44B4-9DB5-90DD590D9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465384-E122-400D-AC54-856ABBA337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17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The Gilded Age: Building a Technological and Industrial Giant and a New Social Order</a:t>
            </a:r>
          </a:p>
          <a:p>
            <a:pPr eaLnBrk="1" hangingPunct="1"/>
            <a:r>
              <a:rPr lang="en-US" altLang="en-US" i="1" smtClean="0"/>
              <a:t>1876-1913</a:t>
            </a:r>
          </a:p>
        </p:txBody>
      </p:sp>
      <p:sp>
        <p:nvSpPr>
          <p:cNvPr id="14340" name="Footer Placeholder 3"/>
          <p:cNvSpPr txBox="1">
            <a:spLocks/>
          </p:cNvSpPr>
          <p:nvPr/>
        </p:nvSpPr>
        <p:spPr bwMode="auto">
          <a:xfrm>
            <a:off x="3276600" y="64770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Pearson Education, Inc. All rights reserved.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15355"/>
            <a:ext cx="3271837" cy="25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12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/>
              <a:t>Financing and Controlling the Railroads—Jay Cooke, Cornelius Vanderbilt, and Others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First “big business” - first major corporation</a:t>
            </a:r>
          </a:p>
          <a:p>
            <a:pPr eaLnBrk="1" hangingPunct="1"/>
            <a:r>
              <a:rPr lang="en-US" altLang="en-US" smtClean="0"/>
              <a:t>Large scale organization and decision making</a:t>
            </a:r>
          </a:p>
          <a:p>
            <a:pPr eaLnBrk="1" hangingPunct="1"/>
            <a:r>
              <a:rPr lang="en-US" altLang="en-US" smtClean="0"/>
              <a:t>Needed to standardize rail networks</a:t>
            </a:r>
          </a:p>
          <a:p>
            <a:pPr eaLnBrk="1" hangingPunct="1"/>
            <a:r>
              <a:rPr lang="en-US" altLang="en-US" smtClean="0"/>
              <a:t>Prominent players: Jay Gould and Cornelius “the Commodore” Vanderbilt</a:t>
            </a:r>
          </a:p>
          <a:p>
            <a:pPr eaLnBrk="1" hangingPunct="1"/>
            <a:r>
              <a:rPr lang="en-US" altLang="en-US" smtClean="0"/>
              <a:t>New technologies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2"/>
          <a:stretch/>
        </p:blipFill>
        <p:spPr bwMode="auto">
          <a:xfrm>
            <a:off x="3657601" y="4201550"/>
            <a:ext cx="2769519" cy="25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505200"/>
            <a:ext cx="196832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19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3726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New Industries: Rockefeller’s Oil, Carnegie’s Steel, and Morgan’s Banking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1"/>
            <a:ext cx="10896600" cy="45259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Rockefeller’s Standard Oil gained almost complete control of the oil industry</a:t>
            </a:r>
          </a:p>
          <a:p>
            <a:pPr eaLnBrk="1" hangingPunct="1"/>
            <a:r>
              <a:rPr lang="en-US" altLang="en-US" dirty="0" smtClean="0"/>
              <a:t>Andrew Carnegie began buying up steel companies and formed Carnegie Steel Co.</a:t>
            </a:r>
          </a:p>
          <a:p>
            <a:pPr eaLnBrk="1" hangingPunct="1"/>
            <a:r>
              <a:rPr lang="en-US" altLang="en-US" dirty="0" smtClean="0"/>
              <a:t>J. P. Morgan - Investment banker, purchased railroads and Carnegie’s steel company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 bwMode="auto">
          <a:xfrm>
            <a:off x="2819400" y="4205468"/>
            <a:ext cx="1752600" cy="240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78" y="4205469"/>
            <a:ext cx="1979223" cy="24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25" y="4205468"/>
            <a:ext cx="1486057" cy="240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154596"/>
            <a:ext cx="54102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Nation’s Industrial Heartland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  <p:pic>
        <p:nvPicPr>
          <p:cNvPr id="19461" name="Picture 4" descr="ASSET093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4800600" cy="616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3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smtClean="0"/>
              <a:t>Lives of the Middle Class In the Gilded Age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During the Gilded Age, what came to be known as middle-class values emerged in the United States</a:t>
            </a:r>
          </a:p>
          <a:p>
            <a:pPr eaLnBrk="1" hangingPunct="1"/>
            <a:r>
              <a:rPr lang="en-US" altLang="en-US" smtClean="0"/>
              <a:t>Many Americans achieved a level of comfort and social respectability that had never been experienced before</a:t>
            </a:r>
          </a:p>
        </p:txBody>
      </p:sp>
    </p:spTree>
    <p:extLst>
      <p:ext uri="{BB962C8B-B14F-4D97-AF65-F5344CB8AC3E}">
        <p14:creationId xmlns:p14="http://schemas.microsoft.com/office/powerpoint/2010/main" val="12532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Middle-Class Life and Expectations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Celebrate holidays</a:t>
            </a:r>
          </a:p>
          <a:p>
            <a:pPr eaLnBrk="1" hangingPunct="1"/>
            <a:r>
              <a:rPr lang="en-US" altLang="en-US" smtClean="0"/>
              <a:t>Design their own homes</a:t>
            </a:r>
          </a:p>
          <a:p>
            <a:pPr eaLnBrk="1" hangingPunct="1"/>
            <a:r>
              <a:rPr lang="en-US" altLang="en-US" smtClean="0"/>
              <a:t>New buildings and parks</a:t>
            </a:r>
          </a:p>
          <a:p>
            <a:pPr eaLnBrk="1" hangingPunct="1"/>
            <a:r>
              <a:rPr lang="en-US" altLang="en-US" smtClean="0"/>
              <a:t>Urban planners</a:t>
            </a:r>
          </a:p>
          <a:p>
            <a:pPr eaLnBrk="1" hangingPunct="1"/>
            <a:r>
              <a:rPr lang="en-US" altLang="en-US" smtClean="0"/>
              <a:t>Begin to move to the suburbs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90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Gilded Age Religion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White and Protestant</a:t>
            </a:r>
          </a:p>
          <a:p>
            <a:pPr eaLnBrk="1" hangingPunct="1"/>
            <a:r>
              <a:rPr lang="en-US" altLang="en-US" smtClean="0"/>
              <a:t>YMCA</a:t>
            </a:r>
          </a:p>
          <a:p>
            <a:pPr eaLnBrk="1" hangingPunct="1"/>
            <a:r>
              <a:rPr lang="en-US" altLang="en-US" smtClean="0"/>
              <a:t>Bible training schools</a:t>
            </a:r>
          </a:p>
          <a:p>
            <a:pPr eaLnBrk="1" hangingPunct="1"/>
            <a:r>
              <a:rPr lang="en-US" altLang="en-US" smtClean="0"/>
              <a:t>Preachers act like businessmen</a:t>
            </a:r>
          </a:p>
          <a:p>
            <a:pPr eaLnBrk="1" hangingPunct="1"/>
            <a:r>
              <a:rPr lang="en-US" altLang="en-US" smtClean="0"/>
              <a:t>Popular hymns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598" y="1685925"/>
            <a:ext cx="383406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3910262" cy="22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1695655" cy="27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Electoral Politics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“Stalwarts” - keep things the same</a:t>
            </a:r>
          </a:p>
          <a:p>
            <a:pPr eaLnBrk="1" hangingPunct="1"/>
            <a:r>
              <a:rPr lang="en-US" altLang="en-US" smtClean="0"/>
              <a:t>“Half-breeds” - wanted change, reform</a:t>
            </a:r>
          </a:p>
          <a:p>
            <a:pPr eaLnBrk="1" hangingPunct="1"/>
            <a:r>
              <a:rPr lang="en-US" altLang="en-US" smtClean="0"/>
              <a:t>“Mugwumps” - liberal reformers focused on honest government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095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9" y="3429001"/>
            <a:ext cx="2348484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2171520" cy="259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Would you hire this man?</a:t>
            </a:r>
          </a:p>
        </p:txBody>
      </p:sp>
      <p:pic>
        <p:nvPicPr>
          <p:cNvPr id="4" name="Content Placeholder 3" descr="Charles%20Guitea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2200" y="1752601"/>
            <a:ext cx="2514600" cy="38084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g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76400"/>
            <a:ext cx="40767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8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-4572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Assassination</a:t>
            </a:r>
          </a:p>
        </p:txBody>
      </p:sp>
      <p:pic>
        <p:nvPicPr>
          <p:cNvPr id="6" name="Content Placeholder 5" descr="Garfield_assassination_s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67201" y="2209800"/>
            <a:ext cx="2405063" cy="1530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8810000_Garfield_Assassination_Engrav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719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ssassination-of-president-james-garfield-in-a-washington-dc-train-station-18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2192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uiteauassassi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828800"/>
            <a:ext cx="2311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arfield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097338"/>
            <a:ext cx="4705350" cy="252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Train Station</a:t>
            </a:r>
          </a:p>
        </p:txBody>
      </p:sp>
      <p:pic>
        <p:nvPicPr>
          <p:cNvPr id="5" name="Picture 4" descr="3421670398_20be7aa50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34988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 descr="diagram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829176" y="2362200"/>
            <a:ext cx="5349875" cy="3873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7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an Industrial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02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Motive – The Spoils System </a:t>
            </a:r>
          </a:p>
        </p:txBody>
      </p:sp>
      <p:pic>
        <p:nvPicPr>
          <p:cNvPr id="19459" name="Picture 5" descr="BE0476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1811339" y="2441576"/>
            <a:ext cx="30178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Guiteau_cartoon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115747" y="1719646"/>
            <a:ext cx="5323653" cy="483355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5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Media Coverage</a:t>
            </a:r>
          </a:p>
        </p:txBody>
      </p:sp>
      <p:pic>
        <p:nvPicPr>
          <p:cNvPr id="4" name="Content Placeholder 3" descr="Garfield_Assasinat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3062288" cy="48847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Oct13LGH1881Jul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371601"/>
            <a:ext cx="3587750" cy="483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2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Treatment</a:t>
            </a:r>
          </a:p>
        </p:txBody>
      </p:sp>
      <p:pic>
        <p:nvPicPr>
          <p:cNvPr id="21507" name="Content Placeholder 5" descr="00190kr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1447801"/>
            <a:ext cx="5834063" cy="3973513"/>
          </a:xfrm>
        </p:spPr>
      </p:pic>
      <p:pic>
        <p:nvPicPr>
          <p:cNvPr id="21508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3695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Global Connections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American influence around the world grew dramatically during the Gilded Age.</a:t>
            </a:r>
          </a:p>
          <a:p>
            <a:pPr eaLnBrk="1" hangingPunct="1"/>
            <a:r>
              <a:rPr lang="en-US" altLang="en-US" smtClean="0"/>
              <a:t>Americans had been sending missionaries to foreign countries since the early 1800s, but far greater numbers went abroad in the 1880s and 1890.</a:t>
            </a:r>
          </a:p>
          <a:p>
            <a:pPr eaLnBrk="1" hangingPunct="1"/>
            <a:r>
              <a:rPr lang="en-US" altLang="en-US" smtClean="0"/>
              <a:t>U.S. trade with foreign countries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07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smtClean="0"/>
              <a:t>Technology Changes the Nation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1895 - 4 cars; 1917 - 5 million</a:t>
            </a:r>
          </a:p>
          <a:p>
            <a:pPr eaLnBrk="1" hangingPunct="1"/>
            <a:r>
              <a:rPr lang="en-US" altLang="en-US" dirty="0" smtClean="0"/>
              <a:t>Made possible by Henry Ford and the assembly line</a:t>
            </a:r>
          </a:p>
          <a:p>
            <a:pPr eaLnBrk="1" hangingPunct="1"/>
            <a:r>
              <a:rPr lang="en-US" altLang="en-US" dirty="0" smtClean="0"/>
              <a:t>14 hours to 1.5 hours</a:t>
            </a:r>
          </a:p>
          <a:p>
            <a:pPr eaLnBrk="1" hangingPunct="1"/>
            <a:r>
              <a:rPr lang="en-US" altLang="en-US" dirty="0" smtClean="0"/>
              <a:t>River Rouge plant, every 10 seconds</a:t>
            </a:r>
          </a:p>
          <a:p>
            <a:pPr eaLnBrk="1" hangingPunct="1"/>
            <a:r>
              <a:rPr lang="en-US" altLang="en-US" dirty="0" smtClean="0"/>
              <a:t>$25,000 / day in the 1920s</a:t>
            </a:r>
          </a:p>
          <a:p>
            <a:pPr eaLnBrk="1" hangingPunct="1"/>
            <a:r>
              <a:rPr lang="en-US" altLang="en-US" dirty="0" smtClean="0"/>
              <a:t>1930 - Americans owned 30 million cars, 20 million were Model </a:t>
            </a:r>
            <a:r>
              <a:rPr lang="en-US" altLang="en-US" dirty="0" err="1" smtClean="0"/>
              <a:t>Ts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8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Immigration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the 75 years between 1815 and 1890, 15 million people immigrated to the U.S.</a:t>
            </a:r>
          </a:p>
          <a:p>
            <a:pPr eaLnBrk="1" hangingPunct="1"/>
            <a:r>
              <a:rPr lang="en-US" altLang="en-US" smtClean="0"/>
              <a:t>In the next 25 years, from 1890 until the start of World War I in 1914, 15 million additional immigrants came to the United States.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24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Immigration to the United States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17-2, Immigration to the United States</a:t>
            </a:r>
          </a:p>
        </p:txBody>
      </p:sp>
      <p:pic>
        <p:nvPicPr>
          <p:cNvPr id="26629" name="Picture 4" descr="ASSET094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44" y="1752600"/>
            <a:ext cx="7924800" cy="466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Push From Around the World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“New Immigration” - 1880 to 1920</a:t>
            </a:r>
          </a:p>
          <a:p>
            <a:pPr eaLnBrk="1" hangingPunct="1"/>
            <a:r>
              <a:rPr lang="en-US" altLang="en-US" smtClean="0"/>
              <a:t>Southern &amp; Eastern Europe</a:t>
            </a:r>
          </a:p>
          <a:p>
            <a:pPr eaLnBrk="1" hangingPunct="1"/>
            <a:r>
              <a:rPr lang="en-US" altLang="en-US" smtClean="0"/>
              <a:t>27 million came, 11 million went back</a:t>
            </a:r>
          </a:p>
          <a:p>
            <a:pPr eaLnBrk="1" hangingPunct="1"/>
            <a:r>
              <a:rPr lang="en-US" altLang="en-US" smtClean="0"/>
              <a:t>Orthodox, Catholics, &amp; Jews</a:t>
            </a:r>
          </a:p>
          <a:p>
            <a:pPr eaLnBrk="1" hangingPunct="1"/>
            <a:r>
              <a:rPr lang="en-US" altLang="en-US" smtClean="0"/>
              <a:t>Italian, Hungarian, Czech, Polish, Russian, Greek, &amp; Romanian</a:t>
            </a:r>
          </a:p>
          <a:p>
            <a:pPr eaLnBrk="1" hangingPunct="1"/>
            <a:r>
              <a:rPr lang="en-US" altLang="en-US" smtClean="0"/>
              <a:t>Chinese Exclusion Act (1882) - lasted until 1943</a:t>
            </a: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839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smtClean="0"/>
              <a:t>The Pull from an Industrializing United States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Why?  Lured to America by Industrial Revolution and land</a:t>
            </a:r>
          </a:p>
          <a:p>
            <a:pPr eaLnBrk="1" hangingPunct="1"/>
            <a:r>
              <a:rPr lang="en-US" altLang="en-US" smtClean="0"/>
              <a:t>Jobs</a:t>
            </a:r>
          </a:p>
          <a:p>
            <a:pPr eaLnBrk="1" hangingPunct="1"/>
            <a:r>
              <a:rPr lang="en-US" altLang="en-US" smtClean="0"/>
              <a:t>Opportunities</a:t>
            </a:r>
          </a:p>
          <a:p>
            <a:pPr eaLnBrk="1" hangingPunct="1"/>
            <a:r>
              <a:rPr lang="en-US" altLang="en-US" smtClean="0"/>
              <a:t>Advertising</a:t>
            </a:r>
          </a:p>
          <a:p>
            <a:pPr eaLnBrk="1" hangingPunct="1"/>
            <a:r>
              <a:rPr lang="en-US" altLang="en-US" smtClean="0"/>
              <a:t>Start a “new life”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0884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smtClean="0"/>
              <a:t>The Reality—Jobs, Cities, and Americanization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Ellis Island</a:t>
            </a:r>
          </a:p>
          <a:p>
            <a:pPr eaLnBrk="1" hangingPunct="1"/>
            <a:r>
              <a:rPr lang="en-US" altLang="en-US" smtClean="0"/>
              <a:t>“Strange” cultures, customs, &amp; languages</a:t>
            </a:r>
          </a:p>
          <a:p>
            <a:pPr eaLnBrk="1" hangingPunct="1"/>
            <a:r>
              <a:rPr lang="en-US" altLang="en-US" smtClean="0"/>
              <a:t>Settled in cities</a:t>
            </a:r>
          </a:p>
          <a:p>
            <a:pPr eaLnBrk="1" hangingPunct="1"/>
            <a:r>
              <a:rPr lang="en-US" altLang="en-US" smtClean="0"/>
              <a:t>Heavily illiterate</a:t>
            </a:r>
          </a:p>
          <a:p>
            <a:pPr eaLnBrk="1" hangingPunct="1"/>
            <a:r>
              <a:rPr lang="en-US" altLang="en-US" smtClean="0"/>
              <a:t>Came from countries with little democracy</a:t>
            </a:r>
          </a:p>
          <a:p>
            <a:pPr eaLnBrk="1" hangingPunct="1"/>
            <a:r>
              <a:rPr lang="en-US" altLang="en-US" smtClean="0"/>
              <a:t>Could they be assimilated?</a:t>
            </a:r>
          </a:p>
          <a:p>
            <a:pPr eaLnBrk="1" hangingPunct="1"/>
            <a:r>
              <a:rPr lang="en-US" altLang="en-US" smtClean="0"/>
              <a:t>Foreign language newspapers, churches, and schools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153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 anchorCtr="0">
            <a:noAutofit/>
          </a:bodyPr>
          <a:lstStyle/>
          <a:p>
            <a:r>
              <a:rPr lang="en-US" altLang="en-US"/>
              <a:t>Industrial Development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93726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Late nineteenth-century U.S. offers ideal conditions for rapid industrial growth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Abundance of cheap natural resources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Large pools of labor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Largest free trade market in the world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Capital, government support without regulation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Rapid growth 1865–1914</a:t>
            </a:r>
          </a:p>
        </p:txBody>
      </p:sp>
    </p:spTree>
    <p:extLst>
      <p:ext uri="{BB962C8B-B14F-4D97-AF65-F5344CB8AC3E}">
        <p14:creationId xmlns:p14="http://schemas.microsoft.com/office/powerpoint/2010/main" val="2266366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 anchorCtr="0">
            <a:noAutofit/>
          </a:bodyPr>
          <a:lstStyle/>
          <a:p>
            <a:r>
              <a:rPr lang="en-US" altLang="en-US" dirty="0"/>
              <a:t>An Empire on Rails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10515600" cy="5638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dirty="0"/>
              <a:t>U.S. industrial economy based on expansion of the railroads</a:t>
            </a:r>
          </a:p>
          <a:p>
            <a:r>
              <a:rPr lang="en-US" altLang="en-US" dirty="0"/>
              <a:t>Steamships made Atlantic crossings twice as fast</a:t>
            </a:r>
          </a:p>
          <a:p>
            <a:r>
              <a:rPr lang="en-US" altLang="en-US" dirty="0"/>
              <a:t>The telegraph and telephone transformed communications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446" y="4071101"/>
            <a:ext cx="4683553" cy="2634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3333750"/>
            <a:ext cx="4419600" cy="2442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873" y="3333750"/>
            <a:ext cx="2151592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74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0253"/>
            <a:ext cx="10972800" cy="95091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 anchorCtr="0">
            <a:noAutofit/>
          </a:bodyPr>
          <a:lstStyle/>
          <a:p>
            <a:r>
              <a:rPr lang="en-US" altLang="en-US" dirty="0"/>
              <a:t>"Emblem of Motion and Power"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1"/>
            <a:ext cx="7162800" cy="57515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sz="2800" dirty="0"/>
              <a:t>Railroads transform American life</a:t>
            </a:r>
          </a:p>
          <a:p>
            <a:pPr lvl="1">
              <a:buSzPct val="75000"/>
            </a:pPr>
            <a:r>
              <a:rPr lang="en-US" altLang="en-US" sz="1800" dirty="0"/>
              <a:t>End rural isolation</a:t>
            </a:r>
          </a:p>
          <a:p>
            <a:pPr lvl="1">
              <a:buSzPct val="75000"/>
            </a:pPr>
            <a:r>
              <a:rPr lang="en-US" altLang="en-US" sz="1800" dirty="0"/>
              <a:t>Allow regional economic specialization</a:t>
            </a:r>
          </a:p>
          <a:p>
            <a:pPr lvl="1">
              <a:buSzPct val="75000"/>
            </a:pPr>
            <a:r>
              <a:rPr lang="en-US" altLang="en-US" sz="1800" dirty="0"/>
              <a:t>Make mass production, consumption possible</a:t>
            </a:r>
          </a:p>
          <a:p>
            <a:pPr lvl="1">
              <a:buSzPct val="75000"/>
            </a:pPr>
            <a:r>
              <a:rPr lang="en-US" altLang="en-US" sz="1800" dirty="0"/>
              <a:t>Lead to organization of modern corporation </a:t>
            </a:r>
          </a:p>
          <a:p>
            <a:pPr lvl="1">
              <a:buSzPct val="75000"/>
            </a:pPr>
            <a:r>
              <a:rPr lang="en-US" altLang="en-US" sz="1800" dirty="0"/>
              <a:t>Stimulate other industries</a:t>
            </a:r>
          </a:p>
          <a:p>
            <a:r>
              <a:rPr lang="en-US" altLang="en-US" sz="2800" dirty="0"/>
              <a:t>Railroads capture the imagination of the American people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143000"/>
            <a:ext cx="4363701" cy="269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939302"/>
            <a:ext cx="4363701" cy="284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307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 anchorCtr="0">
            <a:noAutofit/>
          </a:bodyPr>
          <a:lstStyle/>
          <a:p>
            <a:r>
              <a:rPr lang="en-US" altLang="en-US"/>
              <a:t>Building the Empire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66800" y="2100263"/>
            <a:ext cx="9100457" cy="54038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dirty="0"/>
              <a:t>1865–1916: U.S. lays over 200,000 miles of track costing billions of dollars</a:t>
            </a:r>
          </a:p>
          <a:p>
            <a:r>
              <a:rPr lang="en-US" altLang="en-US" dirty="0"/>
              <a:t>Expenses met by government at all levels</a:t>
            </a:r>
          </a:p>
          <a:p>
            <a:r>
              <a:rPr lang="en-US" altLang="en-US" dirty="0"/>
              <a:t>Federal railroad grants prompt corruption</a:t>
            </a:r>
          </a:p>
          <a:p>
            <a:r>
              <a:rPr lang="en-US" altLang="en-US" dirty="0"/>
              <a:t>1850–1945: Railroads save government $1 billion in freight costs</a:t>
            </a:r>
          </a:p>
        </p:txBody>
      </p:sp>
    </p:spTree>
    <p:extLst>
      <p:ext uri="{BB962C8B-B14F-4D97-AF65-F5344CB8AC3E}">
        <p14:creationId xmlns:p14="http://schemas.microsoft.com/office/powerpoint/2010/main" val="2663571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Federal Land Grants to Railroads as of 1871</a:t>
            </a:r>
          </a:p>
        </p:txBody>
      </p:sp>
      <p:pic>
        <p:nvPicPr>
          <p:cNvPr id="56324" name="Picture 4" descr="DIVI723337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752601"/>
            <a:ext cx="7620000" cy="4486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Railroad Construction, 1830–1920</a:t>
            </a:r>
          </a:p>
        </p:txBody>
      </p:sp>
      <p:pic>
        <p:nvPicPr>
          <p:cNvPr id="58372" name="Picture 4" descr="DIVI723337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1"/>
            <a:ext cx="7239000" cy="4976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Corporations and Monopolies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Inventions appearing in the 1880s and 1890s, like the earlier railroads and telegraph systems, could not be produced by a family business</a:t>
            </a:r>
          </a:p>
          <a:p>
            <a:pPr eaLnBrk="1" hangingPunct="1"/>
            <a:r>
              <a:rPr lang="en-US" altLang="en-US" smtClean="0"/>
              <a:t>New corporate structures emerged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3181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1"/>
            <a:ext cx="228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12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813</TotalTime>
  <Words>804</Words>
  <Application>Microsoft Office PowerPoint</Application>
  <PresentationFormat>Widescreen</PresentationFormat>
  <Paragraphs>118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Palatino Linotype</vt:lpstr>
      <vt:lpstr>Times New Roman</vt:lpstr>
      <vt:lpstr>Verdana</vt:lpstr>
      <vt:lpstr>Executive</vt:lpstr>
      <vt:lpstr>Chapter 17</vt:lpstr>
      <vt:lpstr>Steps to an Industrial Power</vt:lpstr>
      <vt:lpstr>Industrial Development</vt:lpstr>
      <vt:lpstr>An Empire on Rails</vt:lpstr>
      <vt:lpstr>"Emblem of Motion and Power"</vt:lpstr>
      <vt:lpstr>Building the Empire</vt:lpstr>
      <vt:lpstr>Federal Land Grants to Railroads as of 1871</vt:lpstr>
      <vt:lpstr>Railroad Construction, 1830–1920</vt:lpstr>
      <vt:lpstr>Corporations and Monopolies</vt:lpstr>
      <vt:lpstr>Financing and Controlling the Railroads—Jay Cooke, Cornelius Vanderbilt, and Others </vt:lpstr>
      <vt:lpstr>New Industries: Rockefeller’s Oil, Carnegie’s Steel, and Morgan’s Banking</vt:lpstr>
      <vt:lpstr>The Nation’s Industrial Heartland</vt:lpstr>
      <vt:lpstr>Lives of the Middle Class In the Gilded Age</vt:lpstr>
      <vt:lpstr>Middle-Class Life and Expectations</vt:lpstr>
      <vt:lpstr>Gilded Age Religion</vt:lpstr>
      <vt:lpstr>Electoral Politics</vt:lpstr>
      <vt:lpstr>Would you hire this man?</vt:lpstr>
      <vt:lpstr>The Assassination</vt:lpstr>
      <vt:lpstr>The Train Station</vt:lpstr>
      <vt:lpstr>Motive – The Spoils System </vt:lpstr>
      <vt:lpstr>Media Coverage</vt:lpstr>
      <vt:lpstr>Treatment</vt:lpstr>
      <vt:lpstr>Global Connections</vt:lpstr>
      <vt:lpstr>Technology Changes the Nation</vt:lpstr>
      <vt:lpstr>Immigration</vt:lpstr>
      <vt:lpstr>Immigration to the United States</vt:lpstr>
      <vt:lpstr>The Push From Around the World </vt:lpstr>
      <vt:lpstr>The Pull from an Industrializing United States</vt:lpstr>
      <vt:lpstr>The Reality—Jobs, Cities, and Americanization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Carl, Jon</dc:creator>
  <cp:lastModifiedBy>Carl, Jon</cp:lastModifiedBy>
  <cp:revision>9</cp:revision>
  <dcterms:created xsi:type="dcterms:W3CDTF">2017-12-05T15:03:39Z</dcterms:created>
  <dcterms:modified xsi:type="dcterms:W3CDTF">2019-12-04T14:31:55Z</dcterms:modified>
</cp:coreProperties>
</file>