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8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2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45C5F-30BC-4BF9-B901-864DF5B8C9C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3966A-372E-45EA-83D5-E3A4B43164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1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60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1786F47-A601-4766-B614-5EAE5FD9D24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B19F720-88D6-426A-B81F-ECCC44836E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6F47-A601-4766-B614-5EAE5FD9D24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F720-88D6-426A-B81F-ECCC44836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1786F47-A601-4766-B614-5EAE5FD9D24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19F720-88D6-426A-B81F-ECCC44836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6F47-A601-4766-B614-5EAE5FD9D24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F720-88D6-426A-B81F-ECCC44836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786F47-A601-4766-B614-5EAE5FD9D24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6B19F720-88D6-426A-B81F-ECCC44836E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6F47-A601-4766-B614-5EAE5FD9D24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F720-88D6-426A-B81F-ECCC44836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6F47-A601-4766-B614-5EAE5FD9D24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F720-88D6-426A-B81F-ECCC44836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6F47-A601-4766-B614-5EAE5FD9D24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F720-88D6-426A-B81F-ECCC44836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786F47-A601-4766-B614-5EAE5FD9D24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F720-88D6-426A-B81F-ECCC44836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6F47-A601-4766-B614-5EAE5FD9D24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F720-88D6-426A-B81F-ECCC44836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6F47-A601-4766-B614-5EAE5FD9D24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F720-88D6-426A-B81F-ECCC44836E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1786F47-A601-4766-B614-5EAE5FD9D24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B19F720-88D6-426A-B81F-ECCC44836E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15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RECONSTRUCTION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8" name="Picture 8" descr="DIVI7233TB16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8977" y="381000"/>
            <a:ext cx="11609573" cy="5181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Reconstruction</a:t>
            </a:r>
          </a:p>
        </p:txBody>
      </p:sp>
      <p:pic>
        <p:nvPicPr>
          <p:cNvPr id="83975" name="Picture 7" descr="DIVI723332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883966"/>
            <a:ext cx="7239000" cy="429815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9652000" cy="1143000"/>
          </a:xfrm>
          <a:noFill/>
          <a:ln/>
          <a:effectLst/>
        </p:spPr>
        <p:txBody>
          <a:bodyPr vert="horz" lIns="90488" tIns="44450" rIns="90488" bIns="44450" anchor="b" anchorCtr="0">
            <a:normAutofit/>
          </a:bodyPr>
          <a:lstStyle/>
          <a:p>
            <a:r>
              <a:rPr lang="en-US" dirty="0"/>
              <a:t>The Impeachment Crisis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5562600" cy="4626936"/>
          </a:xfrm>
          <a:noFill/>
          <a:ln/>
          <a:effectLst/>
        </p:spPr>
        <p:txBody>
          <a:bodyPr vert="horz" lIns="90488" tIns="44450" rIns="90488" bIns="4445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Johnson obstructs Congressional Reconstruction</a:t>
            </a:r>
          </a:p>
          <a:p>
            <a:pPr>
              <a:lnSpc>
                <a:spcPct val="90000"/>
              </a:lnSpc>
            </a:pPr>
            <a:r>
              <a:rPr lang="en-US" dirty="0"/>
              <a:t>Congress limits Presidential power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Tenure of Office Act</a:t>
            </a:r>
          </a:p>
          <a:p>
            <a:pPr>
              <a:lnSpc>
                <a:spcPct val="90000"/>
              </a:lnSpc>
            </a:pPr>
            <a:r>
              <a:rPr lang="en-US" dirty="0"/>
              <a:t>February, 1868: Congress impeaches</a:t>
            </a:r>
          </a:p>
          <a:p>
            <a:pPr>
              <a:lnSpc>
                <a:spcPct val="90000"/>
              </a:lnSpc>
            </a:pPr>
            <a:r>
              <a:rPr lang="en-US" dirty="0"/>
              <a:t>Senate refuses to convict Johnson</a:t>
            </a:r>
          </a:p>
          <a:p>
            <a:pPr>
              <a:lnSpc>
                <a:spcPct val="90000"/>
              </a:lnSpc>
            </a:pPr>
            <a:r>
              <a:rPr lang="en-US" dirty="0"/>
              <a:t>Radical Republicans seen as subversive of Constitution, lose public support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66286"/>
            <a:ext cx="5593921" cy="3143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3990204"/>
            <a:ext cx="3955399" cy="246553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 vert="horz" lIns="90488" tIns="44450" rIns="90488" bIns="44450" anchor="b" anchorCtr="0">
            <a:normAutofit/>
          </a:bodyPr>
          <a:lstStyle/>
          <a:p>
            <a:r>
              <a:rPr lang="en-US" sz="4000"/>
              <a:t>Reconstructing Southern Society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>
          <a:noFill/>
          <a:ln/>
          <a:effectLst/>
        </p:spPr>
        <p:txBody>
          <a:bodyPr vert="horz" lIns="90488" tIns="44450" rIns="90488" bIns="44450">
            <a:normAutofit/>
          </a:bodyPr>
          <a:lstStyle/>
          <a:p>
            <a:r>
              <a:rPr lang="en-US" sz="2800"/>
              <a:t>Three contending interests in South </a:t>
            </a:r>
          </a:p>
          <a:p>
            <a:pPr lvl="1">
              <a:buSzPct val="75000"/>
            </a:pPr>
            <a:r>
              <a:rPr lang="en-US" sz="2400"/>
              <a:t>Southern whites seek to keep newly freed blacks inferior</a:t>
            </a:r>
          </a:p>
          <a:p>
            <a:pPr lvl="1">
              <a:buSzPct val="75000"/>
            </a:pPr>
            <a:r>
              <a:rPr lang="en-US" sz="2400"/>
              <a:t>Northern whites seek to make money or to "civilize" the region</a:t>
            </a:r>
          </a:p>
          <a:p>
            <a:pPr lvl="1">
              <a:buSzPct val="75000"/>
            </a:pPr>
            <a:r>
              <a:rPr lang="en-US" sz="2400"/>
              <a:t>Blacks seek equality</a:t>
            </a:r>
          </a:p>
          <a:p>
            <a:r>
              <a:rPr lang="en-US" sz="2800"/>
              <a:t>Decline of federal interest in Reconstruction permits triumph of reaction and racism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 vert="horz" lIns="90488" tIns="44450" rIns="90488" bIns="44450" anchor="b" anchorCtr="0">
            <a:normAutofit/>
          </a:bodyPr>
          <a:lstStyle/>
          <a:p>
            <a:r>
              <a:rPr lang="en-US"/>
              <a:t>Reorganizing Land and Labor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8001000" cy="5638800"/>
          </a:xfrm>
          <a:noFill/>
          <a:ln/>
          <a:effectLst/>
        </p:spPr>
        <p:txBody>
          <a:bodyPr vert="horz" lIns="90488" tIns="44450" rIns="90488" bIns="44450">
            <a:normAutofit/>
          </a:bodyPr>
          <a:lstStyle/>
          <a:p>
            <a:r>
              <a:rPr lang="en-US" dirty="0"/>
              <a:t>Ex-slaves wish to work their own land</a:t>
            </a:r>
          </a:p>
          <a:p>
            <a:r>
              <a:rPr lang="en-US" dirty="0"/>
              <a:t>Federal government sometimes grants land</a:t>
            </a:r>
          </a:p>
          <a:p>
            <a:r>
              <a:rPr lang="en-US" dirty="0"/>
              <a:t>Land reverts to white owners under Johnson</a:t>
            </a:r>
          </a:p>
          <a:p>
            <a:r>
              <a:rPr lang="en-US" dirty="0" err="1"/>
              <a:t>Slaveowners</a:t>
            </a:r>
            <a:r>
              <a:rPr lang="en-US" dirty="0"/>
              <a:t> try to impose contract labor </a:t>
            </a:r>
          </a:p>
          <a:p>
            <a:r>
              <a:rPr lang="en-US" dirty="0"/>
              <a:t>Blacks insist on </a:t>
            </a:r>
            <a:r>
              <a:rPr lang="en-US" dirty="0" smtClean="0"/>
              <a:t>sharecropping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065" y="3810000"/>
            <a:ext cx="5490713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 vert="horz" lIns="90488" tIns="44450" rIns="90488" bIns="44450" anchor="b" anchorCtr="0">
            <a:normAutofit fontScale="90000"/>
          </a:bodyPr>
          <a:lstStyle/>
          <a:p>
            <a:r>
              <a:rPr lang="en-US"/>
              <a:t>Black Codes:</a:t>
            </a:r>
            <a:br>
              <a:rPr lang="en-US"/>
            </a:br>
            <a:r>
              <a:rPr lang="en-US"/>
              <a:t>A New Name for Slavery?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>
          <a:xfrm>
            <a:off x="1981200" y="2314576"/>
            <a:ext cx="8229600" cy="3781425"/>
          </a:xfrm>
          <a:noFill/>
          <a:ln/>
          <a:effectLst/>
        </p:spPr>
        <p:txBody>
          <a:bodyPr vert="horz" lIns="90488" tIns="44450" rIns="90488" bIns="44450">
            <a:normAutofit/>
          </a:bodyPr>
          <a:lstStyle/>
          <a:p>
            <a:r>
              <a:rPr lang="en-US"/>
              <a:t>South increasingly segregated after War</a:t>
            </a:r>
          </a:p>
          <a:p>
            <a:r>
              <a:rPr lang="en-US"/>
              <a:t>Black Codes designed to return blacks to quasi-slavery</a:t>
            </a:r>
          </a:p>
          <a:p>
            <a:pPr lvl="1"/>
            <a:r>
              <a:rPr lang="en-US"/>
              <a:t>Codes overturned by Congress</a:t>
            </a:r>
          </a:p>
          <a:p>
            <a:r>
              <a:rPr lang="en-US"/>
              <a:t>Violence and discrimination continued on a large scale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 vert="horz" lIns="90488" tIns="44450" rIns="90488" bIns="44450" anchor="b" anchorCtr="0">
            <a:normAutofit/>
          </a:bodyPr>
          <a:lstStyle/>
          <a:p>
            <a:r>
              <a:rPr lang="en-US"/>
              <a:t>Republican Rule in the South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7924800" cy="5638800"/>
          </a:xfrm>
          <a:noFill/>
          <a:ln/>
          <a:effectLst/>
        </p:spPr>
        <p:txBody>
          <a:bodyPr vert="horz" lIns="90488" tIns="44450" rIns="90488" bIns="44450">
            <a:normAutofit/>
          </a:bodyPr>
          <a:lstStyle/>
          <a:p>
            <a:r>
              <a:rPr lang="en-US"/>
              <a:t>1867: Southern Republican party organized</a:t>
            </a:r>
          </a:p>
          <a:p>
            <a:pPr lvl="1">
              <a:buSzPct val="75000"/>
            </a:pPr>
            <a:r>
              <a:rPr lang="en-US"/>
              <a:t>Businesspeople want government aid</a:t>
            </a:r>
          </a:p>
          <a:p>
            <a:pPr lvl="1">
              <a:buSzPct val="75000"/>
            </a:pPr>
            <a:r>
              <a:rPr lang="en-US"/>
              <a:t>White farmers want protection from creditors</a:t>
            </a:r>
          </a:p>
          <a:p>
            <a:pPr lvl="1">
              <a:buSzPct val="75000"/>
            </a:pPr>
            <a:r>
              <a:rPr lang="en-US"/>
              <a:t>Blacks form majority of party, want social and political equality</a:t>
            </a:r>
          </a:p>
          <a:p>
            <a:r>
              <a:rPr lang="en-US"/>
              <a:t>Republican coalition unstable</a:t>
            </a:r>
          </a:p>
          <a:p>
            <a:r>
              <a:rPr lang="en-US"/>
              <a:t>Republicans break up when whites leave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 bldLvl="3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70535"/>
            <a:ext cx="6096000" cy="1143000"/>
          </a:xfrm>
          <a:noFill/>
          <a:ln/>
          <a:effectLst/>
        </p:spPr>
        <p:txBody>
          <a:bodyPr vert="horz" lIns="90488" tIns="44450" rIns="90488" bIns="44450" anchor="b" anchorCtr="0">
            <a:normAutofit fontScale="90000"/>
          </a:bodyPr>
          <a:lstStyle/>
          <a:p>
            <a:r>
              <a:rPr lang="en-US" sz="4000" dirty="0"/>
              <a:t>Republican Rule in the South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598714" y="1640205"/>
            <a:ext cx="5715000" cy="4846320"/>
          </a:xfrm>
          <a:noFill/>
          <a:ln/>
          <a:effectLst/>
        </p:spPr>
        <p:txBody>
          <a:bodyPr vert="horz" lIns="90488" tIns="44450" rIns="90488" bIns="44450">
            <a:normAutofit/>
          </a:bodyPr>
          <a:lstStyle/>
          <a:p>
            <a:r>
              <a:rPr lang="en-US" dirty="0"/>
              <a:t>Republicans improve public education, welfare, and transportation</a:t>
            </a:r>
          </a:p>
          <a:p>
            <a:r>
              <a:rPr lang="en-US" dirty="0"/>
              <a:t>Republican state legislatures corrupt</a:t>
            </a:r>
          </a:p>
          <a:p>
            <a:pPr lvl="1">
              <a:buSzPct val="75000"/>
            </a:pPr>
            <a:r>
              <a:rPr lang="en-US" dirty="0"/>
              <a:t>Whites control most radical state governments</a:t>
            </a:r>
          </a:p>
          <a:p>
            <a:pPr lvl="1">
              <a:buSzPct val="75000"/>
            </a:pPr>
            <a:r>
              <a:rPr lang="en-US" dirty="0"/>
              <a:t>African Americans given blame for corruption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9914" y="163286"/>
            <a:ext cx="5257800" cy="633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Claiming Public and Private Rights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259014"/>
            <a:ext cx="8229600" cy="3836987"/>
          </a:xfrm>
        </p:spPr>
        <p:txBody>
          <a:bodyPr/>
          <a:lstStyle/>
          <a:p>
            <a:r>
              <a:rPr lang="en-US"/>
              <a:t>Freed slaves viewed legalized marriage as an important step in claiming political rights</a:t>
            </a:r>
          </a:p>
          <a:p>
            <a:r>
              <a:rPr lang="en-US"/>
              <a:t>They also formed churches, fraternal and benevolent associations, political organizations, and schools</a:t>
            </a:r>
          </a:p>
          <a:p>
            <a:r>
              <a:rPr lang="en-US"/>
              <a:t>Education for children was a top priority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 vert="horz" lIns="90488" tIns="44450" rIns="90488" bIns="44450" anchor="b" anchorCtr="0">
            <a:normAutofit/>
          </a:bodyPr>
          <a:lstStyle/>
          <a:p>
            <a:r>
              <a:rPr lang="en-US"/>
              <a:t>Retreat from Reconstruction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idx="1"/>
          </p:nvPr>
        </p:nvSpPr>
        <p:spPr>
          <a:noFill/>
          <a:ln/>
          <a:effectLst/>
        </p:spPr>
        <p:txBody>
          <a:bodyPr vert="horz" lIns="90488" tIns="44450" rIns="90488" bIns="44450">
            <a:normAutofit/>
          </a:bodyPr>
          <a:lstStyle/>
          <a:p>
            <a:r>
              <a:rPr lang="en-US"/>
              <a:t>Enormous problems 1868–1876</a:t>
            </a:r>
          </a:p>
          <a:p>
            <a:r>
              <a:rPr lang="en-US"/>
              <a:t>Grant’s weak principles contribute to failure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670560"/>
          </a:xfrm>
        </p:spPr>
        <p:txBody>
          <a:bodyPr/>
          <a:lstStyle/>
          <a:p>
            <a:r>
              <a:rPr lang="en-US" dirty="0" smtClean="0"/>
              <a:t>Important Terms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9652000" cy="52365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u="sng" dirty="0" smtClean="0"/>
              <a:t>Carpetbaggers</a:t>
            </a:r>
            <a:r>
              <a:rPr lang="en-US" dirty="0" smtClean="0"/>
              <a:t>– Northern that moved south after to the war to help freedmen and/or for profit/power (outsiders)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u="sng" dirty="0" smtClean="0"/>
              <a:t>Scalawags</a:t>
            </a:r>
            <a:r>
              <a:rPr lang="en-US" dirty="0" smtClean="0"/>
              <a:t> – White Southerners that worked to help freedmen and/or worked with northerners. (sell outs)</a:t>
            </a:r>
          </a:p>
          <a:p>
            <a:pPr>
              <a:lnSpc>
                <a:spcPct val="120000"/>
              </a:lnSpc>
            </a:pPr>
            <a:r>
              <a:rPr lang="en-US" b="1" u="sng" dirty="0" smtClean="0"/>
              <a:t>Redeemers</a:t>
            </a:r>
            <a:r>
              <a:rPr lang="en-US" dirty="0" smtClean="0"/>
              <a:t> – Southern Democrats that worked to regain power and reestablish the old social structures</a:t>
            </a:r>
          </a:p>
          <a:p>
            <a:pPr>
              <a:lnSpc>
                <a:spcPct val="120000"/>
              </a:lnSpc>
            </a:pPr>
            <a:r>
              <a:rPr lang="en-US" b="1" u="sng" dirty="0" smtClean="0"/>
              <a:t>Reconstruction</a:t>
            </a:r>
            <a:r>
              <a:rPr lang="en-US" dirty="0" smtClean="0"/>
              <a:t> – period of rebuilding the country while Freedmen played a role and had some power</a:t>
            </a:r>
          </a:p>
          <a:p>
            <a:pPr>
              <a:lnSpc>
                <a:spcPct val="120000"/>
              </a:lnSpc>
            </a:pPr>
            <a:r>
              <a:rPr lang="en-US" b="1" u="sng" dirty="0" smtClean="0"/>
              <a:t>Redemption</a:t>
            </a:r>
            <a:r>
              <a:rPr lang="en-US" dirty="0" smtClean="0"/>
              <a:t> – period when white Democrats reestablished power and oppressed Freedmen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 vert="horz" lIns="90488" tIns="44450" rIns="90488" bIns="44450" anchor="b" anchorCtr="0">
            <a:normAutofit/>
          </a:bodyPr>
          <a:lstStyle/>
          <a:p>
            <a:r>
              <a:rPr lang="en-US"/>
              <a:t>Rise of the Money Question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idx="1"/>
          </p:nvPr>
        </p:nvSpPr>
        <p:spPr>
          <a:noFill/>
          <a:ln/>
          <a:effectLst/>
        </p:spPr>
        <p:txBody>
          <a:bodyPr vert="horz" lIns="90488" tIns="44450" rIns="90488" bIns="44450">
            <a:normAutofit/>
          </a:bodyPr>
          <a:lstStyle/>
          <a:p>
            <a:r>
              <a:rPr lang="en-US"/>
              <a:t>Panic of 1873 raises “the money question” </a:t>
            </a:r>
          </a:p>
          <a:p>
            <a:pPr lvl="1">
              <a:buSzPct val="75000"/>
            </a:pPr>
            <a:r>
              <a:rPr lang="en-US"/>
              <a:t>Debtors seek inflationary monetary policy by continuing circulation of "greenbacks" </a:t>
            </a:r>
          </a:p>
          <a:p>
            <a:pPr lvl="1">
              <a:buSzPct val="75000"/>
            </a:pPr>
            <a:r>
              <a:rPr lang="en-US"/>
              <a:t>Creditors, intellectuals support hard money</a:t>
            </a:r>
          </a:p>
          <a:p>
            <a:r>
              <a:rPr lang="en-US"/>
              <a:t>1875: government commits to hard money</a:t>
            </a:r>
          </a:p>
          <a:p>
            <a:r>
              <a:rPr lang="en-US"/>
              <a:t>1876: Greenback party formed, makes gains in congressional races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-114300"/>
            <a:ext cx="9652000" cy="1143000"/>
          </a:xfrm>
        </p:spPr>
        <p:txBody>
          <a:bodyPr/>
          <a:lstStyle/>
          <a:p>
            <a:r>
              <a:rPr lang="en-US" dirty="0"/>
              <a:t>The Election of 1868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1" y="1028700"/>
            <a:ext cx="6553200" cy="4464713"/>
          </a:xfrm>
          <a:prstGeom prst="rect">
            <a:avLst/>
          </a:prstGeom>
        </p:spPr>
      </p:pic>
      <p:pic>
        <p:nvPicPr>
          <p:cNvPr id="86024" name="Picture 8" descr="DIVI7233TB160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045613"/>
            <a:ext cx="5944781" cy="2590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 vert="horz" lIns="90488" tIns="44450" rIns="90488" bIns="44450" anchor="b" anchorCtr="0">
            <a:normAutofit/>
          </a:bodyPr>
          <a:lstStyle/>
          <a:p>
            <a:r>
              <a:rPr lang="en-US"/>
              <a:t>Final Efforts of Reconstruction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idx="1"/>
          </p:nvPr>
        </p:nvSpPr>
        <p:spPr>
          <a:xfrm>
            <a:off x="6372801" y="1587645"/>
            <a:ext cx="4394200" cy="4846320"/>
          </a:xfrm>
          <a:noFill/>
          <a:ln/>
          <a:effectLst/>
        </p:spPr>
        <p:txBody>
          <a:bodyPr vert="horz" lIns="90488" tIns="44450" rIns="90488" bIns="44450">
            <a:normAutofit/>
          </a:bodyPr>
          <a:lstStyle/>
          <a:p>
            <a:r>
              <a:rPr lang="en-US" dirty="0"/>
              <a:t>1869: Fifteenth Amendment passed</a:t>
            </a:r>
          </a:p>
          <a:p>
            <a:pPr lvl="1"/>
            <a:r>
              <a:rPr lang="en-US" dirty="0"/>
              <a:t>Also enfranchised Northern blacks</a:t>
            </a:r>
          </a:p>
          <a:p>
            <a:r>
              <a:rPr lang="en-US" dirty="0"/>
              <a:t>Women’s rights group were upset that they were not granted the vote</a:t>
            </a:r>
          </a:p>
          <a:p>
            <a:r>
              <a:rPr lang="en-US" dirty="0"/>
              <a:t>Northern support for black citizenship waned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14" y="1609416"/>
            <a:ext cx="2116847" cy="3045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0591" y="3799115"/>
            <a:ext cx="3125409" cy="2481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 Reign of Terror Against Blacks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6019800" cy="6096000"/>
          </a:xfrm>
        </p:spPr>
        <p:txBody>
          <a:bodyPr/>
          <a:lstStyle/>
          <a:p>
            <a:r>
              <a:rPr lang="en-US" dirty="0"/>
              <a:t>Secret societies used terror tactics to keep blacks out of the political process and near  insurrections against state governments</a:t>
            </a:r>
          </a:p>
          <a:p>
            <a:r>
              <a:rPr lang="en-US" dirty="0"/>
              <a:t>1870s: Congress tries to suppress Ku Klux Klan, other Southern terrorist groups </a:t>
            </a:r>
          </a:p>
          <a:p>
            <a:r>
              <a:rPr lang="en-US" dirty="0"/>
              <a:t>By 1876 Republicans control only South Carolina, Louisiana, and Florida</a:t>
            </a:r>
          </a:p>
          <a:p>
            <a:r>
              <a:rPr lang="en-US" dirty="0"/>
              <a:t>Northern support for military action wanes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3"/>
          <a:stretch/>
        </p:blipFill>
        <p:spPr>
          <a:xfrm>
            <a:off x="6553200" y="1143000"/>
            <a:ext cx="5410200" cy="5545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 vert="horz" lIns="90488" tIns="44450" rIns="90488" bIns="44450" anchor="b" anchorCtr="0">
            <a:normAutofit/>
          </a:bodyPr>
          <a:lstStyle/>
          <a:p>
            <a:r>
              <a:rPr lang="en-US"/>
              <a:t>Spoilsmen Versus Reformers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idx="1"/>
          </p:nvPr>
        </p:nvSpPr>
        <p:spPr>
          <a:noFill/>
          <a:ln/>
          <a:effectLst/>
        </p:spPr>
        <p:txBody>
          <a:bodyPr vert="horz" lIns="90488" tIns="44450" rIns="90488" bIns="44450">
            <a:normAutofit/>
          </a:bodyPr>
          <a:lstStyle/>
          <a:p>
            <a:r>
              <a:rPr lang="en-US"/>
              <a:t>Rumors of corruption during Grant's first term discredit Republicans</a:t>
            </a:r>
          </a:p>
          <a:p>
            <a:r>
              <a:rPr lang="en-US"/>
              <a:t>1872: Grant wins reelection over Liberal Republican, Democrat Horace Greeley </a:t>
            </a:r>
          </a:p>
          <a:p>
            <a:r>
              <a:rPr lang="en-US"/>
              <a:t>Grant’s second term rocked by scandal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Election of 1872</a:t>
            </a:r>
          </a:p>
        </p:txBody>
      </p:sp>
      <p:pic>
        <p:nvPicPr>
          <p:cNvPr id="88068" name="Picture 4" descr="DIVI7233TB16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423319"/>
            <a:ext cx="5715000" cy="3219450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20040"/>
            <a:ext cx="5867400" cy="1143000"/>
          </a:xfrm>
          <a:noFill/>
          <a:ln/>
          <a:effectLst/>
        </p:spPr>
        <p:txBody>
          <a:bodyPr vert="horz" lIns="90488" tIns="44450" rIns="90488" bIns="44450" anchor="b" anchorCtr="0">
            <a:normAutofit fontScale="90000"/>
          </a:bodyPr>
          <a:lstStyle/>
          <a:p>
            <a:r>
              <a:rPr lang="en-US" dirty="0"/>
              <a:t>Reunion and the New South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609416"/>
            <a:ext cx="5867400" cy="4846320"/>
          </a:xfrm>
          <a:noFill/>
          <a:ln/>
          <a:effectLst/>
        </p:spPr>
        <p:txBody>
          <a:bodyPr vert="horz" lIns="90488" tIns="44450" rIns="90488" bIns="44450">
            <a:normAutofit/>
          </a:bodyPr>
          <a:lstStyle/>
          <a:p>
            <a:r>
              <a:rPr lang="en-US" dirty="0"/>
              <a:t>North and South reconcile after 1877</a:t>
            </a:r>
          </a:p>
          <a:p>
            <a:r>
              <a:rPr lang="en-US" dirty="0"/>
              <a:t>Terms of  reconciliation</a:t>
            </a:r>
          </a:p>
          <a:p>
            <a:pPr lvl="1">
              <a:buSzPct val="75000"/>
            </a:pPr>
            <a:r>
              <a:rPr lang="en-US" dirty="0"/>
              <a:t>African Americans stripped of political gains</a:t>
            </a:r>
          </a:p>
          <a:p>
            <a:pPr lvl="1">
              <a:buSzPct val="75000"/>
            </a:pPr>
            <a:r>
              <a:rPr lang="en-US" dirty="0"/>
              <a:t>Big business interests favored over small farmer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9400" y="142875"/>
            <a:ext cx="4381729" cy="65627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82677"/>
            <a:ext cx="6096000" cy="1143000"/>
          </a:xfrm>
          <a:noFill/>
          <a:ln/>
          <a:effectLst/>
        </p:spPr>
        <p:txBody>
          <a:bodyPr vert="horz" lIns="90488" tIns="44450" rIns="90488" bIns="44450" anchor="b" anchorCtr="0">
            <a:normAutofit fontScale="90000"/>
          </a:bodyPr>
          <a:lstStyle/>
          <a:p>
            <a:r>
              <a:rPr lang="en-US" dirty="0"/>
              <a:t>The Compromise of 1877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080907" cy="4953000"/>
          </a:xfrm>
          <a:noFill/>
          <a:ln/>
          <a:effectLst/>
        </p:spPr>
        <p:txBody>
          <a:bodyPr vert="horz" lIns="90488" tIns="44450" rIns="90488" bIns="44450">
            <a:normAutofit lnSpcReduction="10000"/>
          </a:bodyPr>
          <a:lstStyle/>
          <a:p>
            <a:r>
              <a:rPr lang="en-US" dirty="0"/>
              <a:t>Election of 1876 disputed </a:t>
            </a:r>
          </a:p>
          <a:p>
            <a:r>
              <a:rPr lang="en-US" dirty="0"/>
              <a:t>Special Congressional commission gives disputed vote to Rutherford B. Hayes</a:t>
            </a:r>
          </a:p>
          <a:p>
            <a:r>
              <a:rPr lang="en-US" dirty="0"/>
              <a:t>Southern Democrats accept on two conditions</a:t>
            </a:r>
          </a:p>
          <a:p>
            <a:pPr lvl="1">
              <a:buSzPct val="75000"/>
            </a:pPr>
            <a:r>
              <a:rPr lang="en-US" dirty="0"/>
              <a:t>Guarantee of federal aid to the South</a:t>
            </a:r>
          </a:p>
          <a:p>
            <a:pPr lvl="1">
              <a:buSzPct val="75000"/>
            </a:pPr>
            <a:r>
              <a:rPr lang="en-US" dirty="0"/>
              <a:t>Removal of all remaining federal troops</a:t>
            </a:r>
          </a:p>
          <a:p>
            <a:r>
              <a:rPr lang="en-US" dirty="0"/>
              <a:t>Hayes’ agreement ends Reconstruction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733726"/>
            <a:ext cx="6577693" cy="453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DIVI723333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533400"/>
            <a:ext cx="4860925" cy="5334000"/>
          </a:xfrm>
          <a:noFill/>
          <a:ln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291" y="304800"/>
            <a:ext cx="3084314" cy="4247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2370572"/>
            <a:ext cx="3162062" cy="4247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 vert="horz" lIns="90488" tIns="44450" rIns="90488" bIns="44450" anchor="b" anchorCtr="0">
            <a:normAutofit/>
          </a:bodyPr>
          <a:lstStyle/>
          <a:p>
            <a:r>
              <a:rPr lang="en-US"/>
              <a:t>“Redeeming” a New South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609416"/>
            <a:ext cx="6912429" cy="4846320"/>
          </a:xfrm>
          <a:noFill/>
          <a:ln/>
          <a:effectLst/>
        </p:spPr>
        <p:txBody>
          <a:bodyPr vert="horz" lIns="90488" tIns="44450" rIns="90488" bIns="44450">
            <a:normAutofit/>
          </a:bodyPr>
          <a:lstStyle/>
          <a:p>
            <a:r>
              <a:rPr lang="en-US" dirty="0"/>
              <a:t>Southern "Redeemers" not ideologically coherent, more power brokers between major interest groups commerce,  manufacturing, and agriculture</a:t>
            </a:r>
          </a:p>
          <a:p>
            <a:r>
              <a:rPr lang="en-US" dirty="0"/>
              <a:t>Gain power by doctrine of white supremacy </a:t>
            </a:r>
          </a:p>
          <a:p>
            <a:r>
              <a:rPr lang="en-US" dirty="0"/>
              <a:t>Neglect problems of small farmers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59242"/>
            <a:ext cx="4343400" cy="666812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 vert="horz" lIns="90488" tIns="44450" rIns="90488" bIns="44450" anchor="b" anchorCtr="0">
            <a:normAutofit/>
          </a:bodyPr>
          <a:lstStyle/>
          <a:p>
            <a:r>
              <a:rPr lang="en-US"/>
              <a:t>The President Versus Congress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609416"/>
            <a:ext cx="6172200" cy="4846320"/>
          </a:xfrm>
          <a:noFill/>
          <a:ln/>
          <a:effectLst/>
        </p:spPr>
        <p:txBody>
          <a:bodyPr vert="horz" lIns="90488" tIns="44450" rIns="90488" bIns="44450">
            <a:normAutofit/>
          </a:bodyPr>
          <a:lstStyle/>
          <a:p>
            <a:r>
              <a:rPr lang="en-US" dirty="0"/>
              <a:t>The North split on reconstructing the South</a:t>
            </a:r>
          </a:p>
          <a:p>
            <a:r>
              <a:rPr lang="en-US" dirty="0"/>
              <a:t>White House seeks speedy reconstruction with minimum changes in the South</a:t>
            </a:r>
          </a:p>
          <a:p>
            <a:r>
              <a:rPr lang="en-US" dirty="0"/>
              <a:t>Congress seeks slower reconstruction, demands protection for freedmen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689" y="1463040"/>
            <a:ext cx="5005590" cy="513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 vert="horz" lIns="90488" tIns="44450" rIns="90488" bIns="44450" anchor="b" anchorCtr="0">
            <a:normAutofit/>
          </a:bodyPr>
          <a:lstStyle/>
          <a:p>
            <a:r>
              <a:rPr lang="en-US"/>
              <a:t>The Rise of Jim Crow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idx="1"/>
          </p:nvPr>
        </p:nvSpPr>
        <p:spPr>
          <a:noFill/>
          <a:ln/>
          <a:effectLst/>
        </p:spPr>
        <p:txBody>
          <a:bodyPr vert="horz" lIns="90488" tIns="44450" rIns="90488" bIns="44450">
            <a:normAutofit/>
          </a:bodyPr>
          <a:lstStyle/>
          <a:p>
            <a:r>
              <a:rPr lang="en-US"/>
              <a:t>Redeemer Democrats systematically exclude black voters </a:t>
            </a:r>
          </a:p>
          <a:p>
            <a:r>
              <a:rPr lang="en-US"/>
              <a:t>Jim Crow laws legalize segregation and restrict black civil rights</a:t>
            </a:r>
          </a:p>
          <a:p>
            <a:r>
              <a:rPr lang="en-US"/>
              <a:t>By 1910 the process was complete</a:t>
            </a:r>
          </a:p>
          <a:p>
            <a:r>
              <a:rPr lang="en-US"/>
              <a:t>The North and the federal government did little or nothing to prevent 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Rise of Jim Crow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6324600" cy="5638800"/>
          </a:xfrm>
        </p:spPr>
        <p:txBody>
          <a:bodyPr/>
          <a:lstStyle/>
          <a:p>
            <a:r>
              <a:rPr lang="en-US" dirty="0"/>
              <a:t>Lynching—187 blacks lynched yearly 1889–1899</a:t>
            </a:r>
          </a:p>
          <a:p>
            <a:r>
              <a:rPr lang="en-US" dirty="0"/>
              <a:t>U.S. Supreme Court decisions gut Reconstruction Amendments 1875–1896</a:t>
            </a:r>
          </a:p>
          <a:p>
            <a:r>
              <a:rPr lang="en-US" dirty="0"/>
              <a:t>“Reunion” accomplished as North tacitly acquiesces in Southern discrimination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Henry McNeal Turner and the “Unfinished Revolution”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Henry McNeal Turner’s career summarized the Southern black experience during and after Reconstruction</a:t>
            </a:r>
          </a:p>
          <a:p>
            <a:pPr>
              <a:lnSpc>
                <a:spcPct val="90000"/>
              </a:lnSpc>
            </a:pPr>
            <a:r>
              <a:rPr lang="en-US" sz="2800"/>
              <a:t>He supported the Union during the war and was elected to GA legislature in Reconstruction</a:t>
            </a:r>
          </a:p>
          <a:p>
            <a:pPr>
              <a:lnSpc>
                <a:spcPct val="90000"/>
              </a:lnSpc>
            </a:pPr>
            <a:r>
              <a:rPr lang="en-US" sz="2800"/>
              <a:t>“Redeemed” GA legislature expels him, exemplifying Northerners tacit approval of  oppression of Southern blacks</a:t>
            </a:r>
          </a:p>
          <a:p>
            <a:pPr>
              <a:lnSpc>
                <a:spcPct val="90000"/>
              </a:lnSpc>
            </a:pPr>
            <a:r>
              <a:rPr lang="en-US" sz="2800"/>
              <a:t>Turner becomes A.M.E. bishop and major proponent of black emigration to 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 vert="horz" lIns="90488" tIns="44450" rIns="90488" bIns="44450" anchor="b" anchorCtr="0">
            <a:normAutofit/>
          </a:bodyPr>
          <a:lstStyle/>
          <a:p>
            <a:r>
              <a:rPr lang="en-US"/>
              <a:t>Wartime Reconstruction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noFill/>
          <a:ln/>
          <a:effectLst/>
        </p:spPr>
        <p:txBody>
          <a:bodyPr vert="horz" lIns="90488" tIns="44450" rIns="90488" bIns="44450">
            <a:normAutofit/>
          </a:bodyPr>
          <a:lstStyle/>
          <a:p>
            <a:r>
              <a:rPr lang="en-US"/>
              <a:t>Lincoln announces lenient policy in 1863</a:t>
            </a:r>
          </a:p>
          <a:p>
            <a:r>
              <a:rPr lang="en-US"/>
              <a:t>Congress resents Lincoln’s effort to control </a:t>
            </a:r>
          </a:p>
          <a:p>
            <a:r>
              <a:rPr lang="en-US"/>
              <a:t>Congressmen seek to condition readmission to Union on black suffrage </a:t>
            </a:r>
          </a:p>
          <a:p>
            <a:r>
              <a:rPr lang="en-US"/>
              <a:t>Congress mistrusts white Southerners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 vert="horz" lIns="90488" tIns="44450" rIns="90488" bIns="44450" anchor="b" anchorCtr="0">
            <a:normAutofit/>
          </a:bodyPr>
          <a:lstStyle/>
          <a:p>
            <a:r>
              <a:rPr lang="en-US"/>
              <a:t>Andrew Johnson at the Helm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545771"/>
            <a:ext cx="8382000" cy="5334000"/>
          </a:xfrm>
          <a:noFill/>
          <a:ln/>
          <a:effectLst/>
        </p:spPr>
        <p:txBody>
          <a:bodyPr vert="horz" lIns="90488" tIns="44450" rIns="90488" bIns="44450">
            <a:normAutofit/>
          </a:bodyPr>
          <a:lstStyle/>
          <a:p>
            <a:r>
              <a:rPr lang="en-US" dirty="0"/>
              <a:t>Republicans initially support Southern Democrat Johnson as enemy of planter class</a:t>
            </a:r>
          </a:p>
          <a:p>
            <a:r>
              <a:rPr lang="en-US" dirty="0"/>
              <a:t>Johnson, Republicans split on Reconstruction</a:t>
            </a:r>
          </a:p>
          <a:p>
            <a:r>
              <a:rPr lang="en-US" dirty="0"/>
              <a:t>Johnson instructs Southern conventions to</a:t>
            </a:r>
          </a:p>
          <a:p>
            <a:pPr lvl="1">
              <a:buSzPct val="75000"/>
            </a:pPr>
            <a:r>
              <a:rPr lang="en-US" dirty="0"/>
              <a:t>Declare secession illegal</a:t>
            </a:r>
          </a:p>
          <a:p>
            <a:pPr lvl="1">
              <a:buSzPct val="75000"/>
            </a:pPr>
            <a:r>
              <a:rPr lang="en-US" dirty="0"/>
              <a:t>Repudiate Confederate debt </a:t>
            </a:r>
          </a:p>
          <a:p>
            <a:pPr lvl="1">
              <a:buSzPct val="75000"/>
            </a:pPr>
            <a:r>
              <a:rPr lang="en-US" dirty="0"/>
              <a:t>Ratify the Thirteenth Amendment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 vert="horz" lIns="90488" tIns="44450" rIns="90488" bIns="44450" anchor="b" anchorCtr="0">
            <a:normAutofit/>
          </a:bodyPr>
          <a:lstStyle/>
          <a:p>
            <a:r>
              <a:rPr lang="en-US" dirty="0"/>
              <a:t>Andrew </a:t>
            </a:r>
            <a:r>
              <a:rPr lang="en-US" dirty="0" smtClean="0"/>
              <a:t>Johnson at </a:t>
            </a:r>
            <a:r>
              <a:rPr lang="en-US" dirty="0"/>
              <a:t>the Helm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6705600" cy="3657600"/>
          </a:xfrm>
          <a:noFill/>
          <a:ln/>
          <a:effectLst/>
        </p:spPr>
        <p:txBody>
          <a:bodyPr vert="horz" lIns="90488" tIns="44450" rIns="90488" bIns="44450">
            <a:normAutofit/>
          </a:bodyPr>
          <a:lstStyle/>
          <a:p>
            <a:r>
              <a:rPr lang="en-US" dirty="0"/>
              <a:t>Southern conventions reluctantly carry out Johnson’s orders</a:t>
            </a:r>
          </a:p>
          <a:p>
            <a:r>
              <a:rPr lang="en-US" dirty="0"/>
              <a:t>Conventions pass “Black Codes”</a:t>
            </a:r>
          </a:p>
          <a:p>
            <a:r>
              <a:rPr lang="en-US" dirty="0"/>
              <a:t>Johnson approves conventions’ actions</a:t>
            </a:r>
          </a:p>
          <a:p>
            <a:r>
              <a:rPr lang="en-US" dirty="0"/>
              <a:t>Congress condemns conventions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1667691"/>
            <a:ext cx="4723687" cy="441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 vert="horz" lIns="90488" tIns="44450" rIns="90488" bIns="44450" anchor="b" anchorCtr="0">
            <a:normAutofit/>
          </a:bodyPr>
          <a:lstStyle/>
          <a:p>
            <a:r>
              <a:rPr lang="en-US"/>
              <a:t>Congress Takes the Initiative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576943" y="1600200"/>
            <a:ext cx="5900057" cy="3997325"/>
          </a:xfrm>
          <a:noFill/>
          <a:ln/>
          <a:effectLst/>
        </p:spPr>
        <p:txBody>
          <a:bodyPr vert="horz" lIns="90488" tIns="44450" rIns="90488" bIns="44450">
            <a:normAutofit/>
          </a:bodyPr>
          <a:lstStyle/>
          <a:p>
            <a:r>
              <a:rPr lang="en-US" dirty="0"/>
              <a:t>Republicans insists on black suffrage</a:t>
            </a:r>
          </a:p>
          <a:p>
            <a:pPr lvl="1"/>
            <a:r>
              <a:rPr lang="en-US" dirty="0"/>
              <a:t>They expect to get black vote</a:t>
            </a:r>
          </a:p>
          <a:p>
            <a:pPr lvl="1">
              <a:buSzPct val="75000"/>
            </a:pPr>
            <a:r>
              <a:rPr lang="en-US" dirty="0"/>
              <a:t>Ideological commitment to equal rights, even if some did not believe in racial equality </a:t>
            </a:r>
          </a:p>
          <a:p>
            <a:pPr lvl="1">
              <a:buSzPct val="75000"/>
            </a:pPr>
            <a:r>
              <a:rPr lang="en-US" dirty="0"/>
              <a:t>Fear that South would fall under great planter control without black suffrage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463040"/>
            <a:ext cx="3852153" cy="49377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9144000" cy="1143000"/>
          </a:xfrm>
          <a:noFill/>
          <a:ln/>
          <a:effectLst/>
        </p:spPr>
        <p:txBody>
          <a:bodyPr vert="horz" lIns="90488" tIns="44450" rIns="90488" bIns="44450" anchor="b" anchorCtr="0">
            <a:normAutofit/>
          </a:bodyPr>
          <a:lstStyle/>
          <a:p>
            <a:r>
              <a:rPr lang="en-US" dirty="0"/>
              <a:t>Congress Takes the Initiative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6248400" cy="5638800"/>
          </a:xfrm>
          <a:noFill/>
          <a:ln/>
          <a:effectLst/>
        </p:spPr>
        <p:txBody>
          <a:bodyPr vert="horz" lIns="90488" tIns="44450" rIns="90488" bIns="44450">
            <a:normAutofit/>
          </a:bodyPr>
          <a:lstStyle/>
          <a:p>
            <a:r>
              <a:rPr lang="en-US" dirty="0"/>
              <a:t>1866: Johnson vetoes two bills </a:t>
            </a:r>
          </a:p>
          <a:p>
            <a:pPr lvl="1">
              <a:buSzPct val="75000"/>
            </a:pPr>
            <a:r>
              <a:rPr lang="en-US" dirty="0"/>
              <a:t>Extension of Freedmen’s Bureau</a:t>
            </a:r>
          </a:p>
          <a:p>
            <a:pPr lvl="1">
              <a:buSzPct val="75000"/>
            </a:pPr>
            <a:r>
              <a:rPr lang="en-US" dirty="0"/>
              <a:t>Civil rights bill to overturn Black Codes</a:t>
            </a:r>
          </a:p>
          <a:p>
            <a:r>
              <a:rPr lang="en-US" dirty="0"/>
              <a:t>Republicans pass Fourteenth Amendment </a:t>
            </a:r>
          </a:p>
          <a:p>
            <a:r>
              <a:rPr lang="en-US" dirty="0"/>
              <a:t>Johnson’s National Union party runs against Republican congressmen in elections</a:t>
            </a:r>
          </a:p>
          <a:p>
            <a:r>
              <a:rPr lang="en-US" dirty="0"/>
              <a:t>Elections of 1866 strengthen Republicans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0" y="2516755"/>
            <a:ext cx="5305962" cy="350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 vert="horz" lIns="90488" tIns="44450" rIns="90488" bIns="44450" anchor="b" anchorCtr="0">
            <a:normAutofit fontScale="90000"/>
          </a:bodyPr>
          <a:lstStyle/>
          <a:p>
            <a:r>
              <a:rPr lang="en-US"/>
              <a:t>Congressional Reconstruction Plan Enacted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>
          <a:xfrm>
            <a:off x="6096000" y="1070919"/>
            <a:ext cx="4914720" cy="4846320"/>
          </a:xfrm>
          <a:noFill/>
          <a:ln/>
          <a:effectLst/>
        </p:spPr>
        <p:txBody>
          <a:bodyPr vert="horz" lIns="90488" tIns="44450" rIns="90488" bIns="44450">
            <a:normAutofit lnSpcReduction="10000"/>
          </a:bodyPr>
          <a:lstStyle/>
          <a:p>
            <a:r>
              <a:rPr lang="en-US" dirty="0"/>
              <a:t>South under military rule until black suffrage fully secured</a:t>
            </a:r>
          </a:p>
          <a:p>
            <a:r>
              <a:rPr lang="en-US" dirty="0"/>
              <a:t>Split over duration of federal protection</a:t>
            </a:r>
          </a:p>
          <a:p>
            <a:pPr lvl="1">
              <a:buSzPct val="75000"/>
            </a:pPr>
            <a:r>
              <a:rPr lang="en-US" dirty="0"/>
              <a:t>Radicals recognize need for long period</a:t>
            </a:r>
          </a:p>
          <a:p>
            <a:pPr lvl="1">
              <a:buSzPct val="75000"/>
            </a:pPr>
            <a:r>
              <a:rPr lang="en-US" dirty="0"/>
              <a:t>Most wish military occupation to be short</a:t>
            </a:r>
          </a:p>
          <a:p>
            <a:r>
              <a:rPr lang="en-US" dirty="0"/>
              <a:t>Assumption:  black suffrage sufficient to empower freedmen to protect themselves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19" y="2125362"/>
            <a:ext cx="5862138" cy="44767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bldLvl="3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226</TotalTime>
  <Words>1019</Words>
  <Application>Microsoft Office PowerPoint</Application>
  <PresentationFormat>Widescreen</PresentationFormat>
  <Paragraphs>142</Paragraphs>
  <Slides>32</Slides>
  <Notes>31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Trebuchet MS</vt:lpstr>
      <vt:lpstr>Wingdings</vt:lpstr>
      <vt:lpstr>Wingdings 2</vt:lpstr>
      <vt:lpstr>Opulent</vt:lpstr>
      <vt:lpstr>Chapter 15  RECONSTRUCTION</vt:lpstr>
      <vt:lpstr>Important Terms </vt:lpstr>
      <vt:lpstr>The President Versus Congress</vt:lpstr>
      <vt:lpstr>Wartime Reconstruction</vt:lpstr>
      <vt:lpstr>Andrew Johnson at the Helm</vt:lpstr>
      <vt:lpstr>Andrew Johnson at the Helm</vt:lpstr>
      <vt:lpstr>Congress Takes the Initiative</vt:lpstr>
      <vt:lpstr>Congress Takes the Initiative</vt:lpstr>
      <vt:lpstr>Congressional Reconstruction Plan Enacted</vt:lpstr>
      <vt:lpstr>PowerPoint Presentation</vt:lpstr>
      <vt:lpstr>Reconstruction</vt:lpstr>
      <vt:lpstr>The Impeachment Crisis</vt:lpstr>
      <vt:lpstr>Reconstructing Southern Society</vt:lpstr>
      <vt:lpstr>Reorganizing Land and Labor</vt:lpstr>
      <vt:lpstr>Black Codes: A New Name for Slavery?</vt:lpstr>
      <vt:lpstr>Republican Rule in the South</vt:lpstr>
      <vt:lpstr>Republican Rule in the South</vt:lpstr>
      <vt:lpstr>Claiming Public and Private Rights</vt:lpstr>
      <vt:lpstr>Retreat from Reconstruction</vt:lpstr>
      <vt:lpstr>Rise of the Money Question</vt:lpstr>
      <vt:lpstr>The Election of 1868</vt:lpstr>
      <vt:lpstr>Final Efforts of Reconstruction</vt:lpstr>
      <vt:lpstr>A Reign of Terror Against Blacks</vt:lpstr>
      <vt:lpstr>Spoilsmen Versus Reformers</vt:lpstr>
      <vt:lpstr>The Election of 1872</vt:lpstr>
      <vt:lpstr>Reunion and the New South</vt:lpstr>
      <vt:lpstr>The Compromise of 1877</vt:lpstr>
      <vt:lpstr>PowerPoint Presentation</vt:lpstr>
      <vt:lpstr>“Redeeming” a New South</vt:lpstr>
      <vt:lpstr>The Rise of Jim Crow</vt:lpstr>
      <vt:lpstr>The Rise of Jim Crow</vt:lpstr>
      <vt:lpstr>Henry McNeal Turner and the “Unfinished Revolution”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 RECONSTRUCTION</dc:title>
  <dc:creator>jon.carl</dc:creator>
  <cp:lastModifiedBy>Carl, Jon</cp:lastModifiedBy>
  <cp:revision>17</cp:revision>
  <dcterms:created xsi:type="dcterms:W3CDTF">2017-11-21T12:35:01Z</dcterms:created>
  <dcterms:modified xsi:type="dcterms:W3CDTF">2019-11-21T18:18:29Z</dcterms:modified>
</cp:coreProperties>
</file>