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96" r:id="rId3"/>
    <p:sldId id="291" r:id="rId4"/>
    <p:sldId id="292" r:id="rId5"/>
    <p:sldId id="293" r:id="rId6"/>
    <p:sldId id="294" r:id="rId7"/>
    <p:sldId id="29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78" r:id="rId30"/>
    <p:sldId id="279" r:id="rId31"/>
    <p:sldId id="295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5990-E1E9-453E-B621-B1DDEA05E1E8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8BF6-D21F-4F1C-8B70-1DEB1DF17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34EE0D-4B56-460B-9FE7-3FDAC7CA9355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DC60AF-9FFA-44BE-A085-5BADB8B52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dirty="0"/>
              <a:t>Chapter </a:t>
            </a:r>
            <a:r>
              <a:rPr lang="en-US" altLang="en-US" sz="3200" dirty="0" smtClean="0"/>
              <a:t>11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/>
              <a:t>Manifest Destiny: Expanding the </a:t>
            </a:r>
            <a:r>
              <a:rPr lang="en-US" altLang="en-US" sz="3600" dirty="0" smtClean="0"/>
              <a:t>Nation</a:t>
            </a:r>
            <a:endParaRPr lang="en-US" altLang="en-US" sz="3600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524000"/>
          </a:xfrm>
        </p:spPr>
        <p:txBody>
          <a:bodyPr/>
          <a:lstStyle/>
          <a:p>
            <a:r>
              <a:rPr lang="en-US" altLang="en-US" sz="2800" i="1" dirty="0"/>
              <a:t>1830-1853</a:t>
            </a:r>
          </a:p>
        </p:txBody>
      </p:sp>
    </p:spTree>
    <p:extLst>
      <p:ext uri="{BB962C8B-B14F-4D97-AF65-F5344CB8AC3E}">
        <p14:creationId xmlns:p14="http://schemas.microsoft.com/office/powerpoint/2010/main" val="2943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DIVI72332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5" y="2247900"/>
            <a:ext cx="6925469" cy="387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Territorial Expansion by the </a:t>
            </a:r>
            <a:br>
              <a:rPr lang="en-US" altLang="en-US" sz="4000"/>
            </a:br>
            <a:r>
              <a:rPr lang="en-US" altLang="en-US" sz="4000"/>
              <a:t>Mid-Nineteenth Century</a:t>
            </a:r>
          </a:p>
        </p:txBody>
      </p:sp>
    </p:spTree>
    <p:extLst>
      <p:ext uri="{BB962C8B-B14F-4D97-AF65-F5344CB8AC3E}">
        <p14:creationId xmlns:p14="http://schemas.microsoft.com/office/powerpoint/2010/main" val="9714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1981200"/>
            <a:ext cx="8540750" cy="51990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 dirty="0"/>
              <a:t>1820s: Americans encouraged to move into Texas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"Anglos" never fully accept Mexican government rules on slavery and Catholicism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1830: Mexico bans immigration from U.S. and importing slaves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1835: Armed rebellion breaks out after Santa Anna seems bent on using military to enforce Mexican government policy</a:t>
            </a:r>
          </a:p>
        </p:txBody>
      </p:sp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Texas Revolution</a:t>
            </a:r>
          </a:p>
        </p:txBody>
      </p:sp>
    </p:spTree>
    <p:extLst>
      <p:ext uri="{BB962C8B-B14F-4D97-AF65-F5344CB8AC3E}">
        <p14:creationId xmlns:p14="http://schemas.microsoft.com/office/powerpoint/2010/main" val="3154266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228600" y="1981200"/>
            <a:ext cx="8610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March, 1836: Texans declare independence and the Alamo under siege</a:t>
            </a:r>
          </a:p>
          <a:p>
            <a:pPr>
              <a:spcBef>
                <a:spcPct val="0"/>
              </a:spcBef>
            </a:pPr>
            <a:r>
              <a:rPr lang="en-US" altLang="en-US"/>
              <a:t>April, 1836: Santa Anna defeated at San Jacinto</a:t>
            </a:r>
          </a:p>
          <a:p>
            <a:pPr>
              <a:spcBef>
                <a:spcPct val="0"/>
              </a:spcBef>
            </a:pPr>
            <a:r>
              <a:rPr lang="en-US" altLang="en-US"/>
              <a:t>May, 1836: Santa Anna’s treaty recognizes Texas' claim to territory (Mexico repudiates)</a:t>
            </a:r>
          </a:p>
          <a:p>
            <a:pPr>
              <a:spcBef>
                <a:spcPct val="0"/>
              </a:spcBef>
            </a:pPr>
            <a:r>
              <a:rPr lang="en-US" altLang="en-US"/>
              <a:t>Texas offers free land grants to U.S. settlers</a:t>
            </a:r>
          </a:p>
          <a:p>
            <a:pPr>
              <a:spcBef>
                <a:spcPct val="0"/>
              </a:spcBef>
            </a:pPr>
            <a:r>
              <a:rPr lang="en-US" altLang="en-US"/>
              <a:t>Annexation to U.S. refused by Jackson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Republic of Texas</a:t>
            </a:r>
          </a:p>
        </p:txBody>
      </p:sp>
    </p:spTree>
    <p:extLst>
      <p:ext uri="{BB962C8B-B14F-4D97-AF65-F5344CB8AC3E}">
        <p14:creationId xmlns:p14="http://schemas.microsoft.com/office/powerpoint/2010/main" val="1616684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DIVI72332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371600"/>
            <a:ext cx="45339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/>
          <a:p>
            <a:r>
              <a:rPr lang="en-US" altLang="en-US" dirty="0"/>
              <a:t>Texas Revolution</a:t>
            </a:r>
          </a:p>
        </p:txBody>
      </p:sp>
    </p:spTree>
    <p:extLst>
      <p:ext uri="{BB962C8B-B14F-4D97-AF65-F5344CB8AC3E}">
        <p14:creationId xmlns:p14="http://schemas.microsoft.com/office/powerpoint/2010/main" val="28076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Santa Fe Trail closed to U.S. travelers as a result of Mexico’s war with Texas</a:t>
            </a:r>
          </a:p>
          <a:p>
            <a:pPr>
              <a:spcBef>
                <a:spcPct val="0"/>
              </a:spcBef>
            </a:pPr>
            <a:r>
              <a:rPr lang="en-US" altLang="en-US"/>
              <a:t>Oregon Trail conduit for heavy stream of settlers to the Oregon country</a:t>
            </a:r>
          </a:p>
          <a:p>
            <a:pPr>
              <a:spcBef>
                <a:spcPct val="0"/>
              </a:spcBef>
            </a:pPr>
            <a:r>
              <a:rPr lang="en-US" altLang="en-US"/>
              <a:t>Oregon settlers demand an end to joint U.S.-British occupation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400" dirty="0"/>
              <a:t>Trails of Trade and Settlement</a:t>
            </a:r>
          </a:p>
        </p:txBody>
      </p:sp>
    </p:spTree>
    <p:extLst>
      <p:ext uri="{BB962C8B-B14F-4D97-AF65-F5344CB8AC3E}">
        <p14:creationId xmlns:p14="http://schemas.microsoft.com/office/powerpoint/2010/main" val="638298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2122488"/>
            <a:ext cx="8540750" cy="53451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Church of Jesus Christ of the Latter Day Saints founded by Joseph Smith, 1830</a:t>
            </a:r>
          </a:p>
          <a:p>
            <a:pPr>
              <a:spcBef>
                <a:spcPct val="0"/>
              </a:spcBef>
            </a:pPr>
            <a:r>
              <a:rPr lang="en-US" altLang="en-US"/>
              <a:t>Mormon church seeks revival of pure aboriginal American Christianity </a:t>
            </a:r>
          </a:p>
          <a:p>
            <a:pPr>
              <a:spcBef>
                <a:spcPct val="0"/>
              </a:spcBef>
            </a:pPr>
            <a:r>
              <a:rPr lang="en-US" altLang="en-US"/>
              <a:t>Mormons persecuted for unorthodoxy</a:t>
            </a:r>
          </a:p>
          <a:p>
            <a:pPr>
              <a:spcBef>
                <a:spcPct val="0"/>
              </a:spcBef>
            </a:pPr>
            <a:r>
              <a:rPr lang="en-US" altLang="en-US"/>
              <a:t>Flee New York for Nauvoo, Illinois</a:t>
            </a:r>
          </a:p>
          <a:p>
            <a:pPr>
              <a:spcBef>
                <a:spcPct val="0"/>
              </a:spcBef>
            </a:pPr>
            <a:r>
              <a:rPr lang="en-US" altLang="en-US"/>
              <a:t>Murder of Joseph Smith 1844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Brigham Young becomes Mormon leader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Mormons move to Great Salt Lake in Utah 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Mormon Trek:</a:t>
            </a:r>
            <a:br>
              <a:rPr lang="en-US" altLang="en-US"/>
            </a:br>
            <a:r>
              <a:rPr lang="en-US" altLang="en-US"/>
              <a:t>Westward Flight</a:t>
            </a:r>
          </a:p>
        </p:txBody>
      </p:sp>
    </p:spTree>
    <p:extLst>
      <p:ext uri="{BB962C8B-B14F-4D97-AF65-F5344CB8AC3E}">
        <p14:creationId xmlns:p14="http://schemas.microsoft.com/office/powerpoint/2010/main" val="1817520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2195513"/>
            <a:ext cx="8540750" cy="52720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1847: State of Deseret established, technically in Mexican territory</a:t>
            </a:r>
          </a:p>
          <a:p>
            <a:pPr>
              <a:spcBef>
                <a:spcPct val="0"/>
              </a:spcBef>
            </a:pPr>
            <a:r>
              <a:rPr lang="en-US" altLang="en-US"/>
              <a:t>Desert transformed into farmland</a:t>
            </a:r>
          </a:p>
          <a:p>
            <a:pPr>
              <a:spcBef>
                <a:spcPct val="0"/>
              </a:spcBef>
            </a:pPr>
            <a:r>
              <a:rPr lang="en-US" altLang="en-US"/>
              <a:t>1848: U.S. gets Utah and Mormons at first resist U.S. governance</a:t>
            </a:r>
          </a:p>
          <a:p>
            <a:pPr>
              <a:spcBef>
                <a:spcPct val="0"/>
              </a:spcBef>
            </a:pPr>
            <a:r>
              <a:rPr lang="en-US" altLang="en-US"/>
              <a:t>1857: Brigham Young accepts post as territorial governor of Utah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Mormons Trek:</a:t>
            </a:r>
            <a:br>
              <a:rPr lang="en-US" altLang="en-US"/>
            </a:br>
            <a:r>
              <a:rPr lang="en-US" altLang="en-US"/>
              <a:t>Mormons in Utah</a:t>
            </a:r>
          </a:p>
        </p:txBody>
      </p:sp>
    </p:spTree>
    <p:extLst>
      <p:ext uri="{BB962C8B-B14F-4D97-AF65-F5344CB8AC3E}">
        <p14:creationId xmlns:p14="http://schemas.microsoft.com/office/powerpoint/2010/main" val="2218100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DIVI72332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24" y="2247900"/>
            <a:ext cx="6436951" cy="387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Western Trails</a:t>
            </a:r>
          </a:p>
        </p:txBody>
      </p:sp>
    </p:spTree>
    <p:extLst>
      <p:ext uri="{BB962C8B-B14F-4D97-AF65-F5344CB8AC3E}">
        <p14:creationId xmlns:p14="http://schemas.microsoft.com/office/powerpoint/2010/main" val="33499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Widespread call for annexation of newly settled lands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“Manifest Destiny” a slogan of those believing the U.S. divinely ordained to encompass Mexico and Canada</a:t>
            </a:r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Manifest Destiny and the Mexican-American War</a:t>
            </a:r>
          </a:p>
        </p:txBody>
      </p:sp>
    </p:spTree>
    <p:extLst>
      <p:ext uri="{BB962C8B-B14F-4D97-AF65-F5344CB8AC3E}">
        <p14:creationId xmlns:p14="http://schemas.microsoft.com/office/powerpoint/2010/main" val="19118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1981200"/>
            <a:ext cx="8305800" cy="54816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1841: John Tyler assumes presidency after William Henry Harrison’s death</a:t>
            </a:r>
          </a:p>
          <a:p>
            <a:pPr>
              <a:spcBef>
                <a:spcPct val="0"/>
              </a:spcBef>
            </a:pPr>
            <a:r>
              <a:rPr lang="en-US" altLang="en-US"/>
              <a:t>Tyler breaks with Whigs</a:t>
            </a:r>
          </a:p>
          <a:p>
            <a:pPr>
              <a:spcBef>
                <a:spcPct val="0"/>
              </a:spcBef>
            </a:pPr>
            <a:r>
              <a:rPr lang="en-US" altLang="en-US"/>
              <a:t>1844: Tyler negotiates annexation with Texas for re-election campaign issue</a:t>
            </a:r>
          </a:p>
          <a:p>
            <a:pPr>
              <a:spcBef>
                <a:spcPct val="0"/>
              </a:spcBef>
            </a:pPr>
            <a:r>
              <a:rPr lang="en-US" altLang="en-US"/>
              <a:t>Senate refuses to ratify because of expansion of slavery</a:t>
            </a:r>
          </a:p>
          <a:p>
            <a:pPr>
              <a:spcBef>
                <a:spcPct val="0"/>
              </a:spcBef>
            </a:pPr>
            <a:r>
              <a:rPr lang="en-US" altLang="en-US"/>
              <a:t>Tyler loses Whig nomination to Henry Clay</a:t>
            </a:r>
          </a:p>
          <a:p>
            <a:pPr>
              <a:spcBef>
                <a:spcPct val="0"/>
              </a:spcBef>
            </a:pPr>
            <a:r>
              <a:rPr lang="en-US" altLang="en-US"/>
              <a:t>Annexation by joint resolution </a:t>
            </a:r>
          </a:p>
        </p:txBody>
      </p:sp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Tyler and Texas</a:t>
            </a:r>
          </a:p>
        </p:txBody>
      </p:sp>
    </p:spTree>
    <p:extLst>
      <p:ext uri="{BB962C8B-B14F-4D97-AF65-F5344CB8AC3E}">
        <p14:creationId xmlns:p14="http://schemas.microsoft.com/office/powerpoint/2010/main" val="2740041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Manifest Destiny—The Importance of an Idea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John L. O’Sullivan:  “Our manifest destiny is to overspread the continent”</a:t>
            </a:r>
          </a:p>
          <a:p>
            <a:pPr eaLnBrk="1" hangingPunct="1"/>
            <a:r>
              <a:rPr lang="en-US" altLang="en-US" smtClean="0"/>
              <a:t>By 1860, some 4.3 million people had settled in the trans-Mississippi West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3112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685800" y="1905000"/>
            <a:ext cx="8077200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 sz="2800"/>
              <a:t>Democrats nominate James K. Polk</a:t>
            </a:r>
          </a:p>
          <a:p>
            <a:pPr>
              <a:spcBef>
                <a:spcPct val="0"/>
              </a:spcBef>
            </a:pPr>
            <a:r>
              <a:rPr lang="en-US" altLang="en-US" sz="2800"/>
              <a:t>Polk runs on expansionist platform</a:t>
            </a:r>
          </a:p>
          <a:p>
            <a:pPr lvl="1">
              <a:buSzPct val="75000"/>
            </a:pPr>
            <a:r>
              <a:rPr lang="en-US" altLang="en-US" sz="2400"/>
              <a:t>Annexation of Texas for Southern vote</a:t>
            </a:r>
          </a:p>
          <a:p>
            <a:pPr lvl="1">
              <a:buSzPct val="75000"/>
            </a:pPr>
            <a:r>
              <a:rPr lang="en-US" altLang="en-US" sz="2400"/>
              <a:t>U.S. jurisdiction of Oregon for Northern vote</a:t>
            </a:r>
          </a:p>
          <a:p>
            <a:r>
              <a:rPr lang="en-US" altLang="en-US" sz="2800"/>
              <a:t>James Birney and Liberty Party take votes away from Clay over the expansion of slavery</a:t>
            </a:r>
          </a:p>
          <a:p>
            <a:r>
              <a:rPr lang="en-US" altLang="en-US" sz="2800"/>
              <a:t>Polk, Congress interpret his election as mandate for expansion</a:t>
            </a:r>
          </a:p>
          <a:p>
            <a:r>
              <a:rPr lang="en-US" altLang="en-US" sz="2800"/>
              <a:t>Texas annexed by joint resolution shortly before Polk inaugurated</a:t>
            </a:r>
          </a:p>
        </p:txBody>
      </p:sp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457200"/>
            <a:ext cx="854075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Triumph of Polk</a:t>
            </a:r>
            <a:br>
              <a:rPr lang="en-US" altLang="en-US"/>
            </a:br>
            <a:r>
              <a:rPr lang="en-US" altLang="en-US"/>
              <a:t>and Annexation</a:t>
            </a:r>
          </a:p>
        </p:txBody>
      </p:sp>
    </p:spTree>
    <p:extLst>
      <p:ext uri="{BB962C8B-B14F-4D97-AF65-F5344CB8AC3E}">
        <p14:creationId xmlns:p14="http://schemas.microsoft.com/office/powerpoint/2010/main" val="299648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DIVI7233TB13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5" b="270"/>
          <a:stretch>
            <a:fillRect/>
          </a:stretch>
        </p:blipFill>
        <p:spPr>
          <a:xfrm>
            <a:off x="304800" y="2895600"/>
            <a:ext cx="85725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Liberty Party </a:t>
            </a:r>
            <a:br>
              <a:rPr lang="en-US" altLang="en-US"/>
            </a:br>
            <a:r>
              <a:rPr lang="en-US" altLang="en-US"/>
              <a:t>Swings an Election</a:t>
            </a:r>
          </a:p>
        </p:txBody>
      </p:sp>
    </p:spTree>
    <p:extLst>
      <p:ext uri="{BB962C8B-B14F-4D97-AF65-F5344CB8AC3E}">
        <p14:creationId xmlns:p14="http://schemas.microsoft.com/office/powerpoint/2010/main" val="7818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DIVI7233TB13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4445"/>
          <a:stretch>
            <a:fillRect/>
          </a:stretch>
        </p:blipFill>
        <p:spPr>
          <a:xfrm>
            <a:off x="381000" y="2514600"/>
            <a:ext cx="83439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Election of 1844</a:t>
            </a:r>
          </a:p>
        </p:txBody>
      </p:sp>
    </p:spTree>
    <p:extLst>
      <p:ext uri="{BB962C8B-B14F-4D97-AF65-F5344CB8AC3E}">
        <p14:creationId xmlns:p14="http://schemas.microsoft.com/office/powerpoint/2010/main" val="30712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"Manifest Destiny" first used in 1845 by John O’ Sullivan</a:t>
            </a:r>
          </a:p>
          <a:p>
            <a:pPr lvl="1">
              <a:buSzPct val="75000"/>
            </a:pPr>
            <a:r>
              <a:rPr lang="en-US" altLang="en-US"/>
              <a:t>God wants the U.S., His chosen nation, to become stronger</a:t>
            </a:r>
          </a:p>
          <a:p>
            <a:pPr lvl="1">
              <a:buSzPct val="75000"/>
            </a:pPr>
            <a:r>
              <a:rPr lang="en-US" altLang="en-US"/>
              <a:t>Americans make new territories free and democratic</a:t>
            </a:r>
          </a:p>
          <a:p>
            <a:pPr lvl="1">
              <a:buSzPct val="75000"/>
            </a:pPr>
            <a:r>
              <a:rPr lang="en-US" altLang="en-US"/>
              <a:t>Growing American population needs land</a:t>
            </a:r>
          </a:p>
          <a:p>
            <a:r>
              <a:rPr lang="en-US" altLang="en-US"/>
              <a:t>Limits to American expansion undefined</a:t>
            </a:r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Doctrine of Manifest Destiny</a:t>
            </a:r>
          </a:p>
        </p:txBody>
      </p:sp>
    </p:spTree>
    <p:extLst>
      <p:ext uri="{BB962C8B-B14F-4D97-AF65-F5344CB8AC3E}">
        <p14:creationId xmlns:p14="http://schemas.microsoft.com/office/powerpoint/2010/main" val="1087580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“54’ 40” or fight”</a:t>
            </a:r>
          </a:p>
          <a:p>
            <a:pPr>
              <a:spcBef>
                <a:spcPct val="0"/>
              </a:spcBef>
            </a:pPr>
            <a:r>
              <a:rPr lang="en-US" altLang="en-US"/>
              <a:t>1846: Polk tells British that joint occupation no longer acceptable</a:t>
            </a:r>
          </a:p>
          <a:p>
            <a:pPr>
              <a:spcBef>
                <a:spcPct val="0"/>
              </a:spcBef>
            </a:pPr>
            <a:r>
              <a:rPr lang="en-US" altLang="en-US"/>
              <a:t>England prepares for war, proposes division of the area </a:t>
            </a:r>
          </a:p>
          <a:p>
            <a:pPr>
              <a:spcBef>
                <a:spcPct val="0"/>
              </a:spcBef>
            </a:pPr>
            <a:r>
              <a:rPr lang="en-US" altLang="en-US"/>
              <a:t>Senate approves division of Oregon along 49</a:t>
            </a:r>
            <a:r>
              <a:rPr lang="en-US" altLang="en-US" baseline="30000"/>
              <a:t>o</a:t>
            </a:r>
            <a:r>
              <a:rPr lang="en-US" altLang="en-US"/>
              <a:t> north latitude, Treaty of 1846</a:t>
            </a:r>
          </a:p>
          <a:p>
            <a:pPr>
              <a:spcBef>
                <a:spcPct val="0"/>
              </a:spcBef>
            </a:pPr>
            <a:r>
              <a:rPr lang="en-US" altLang="en-US"/>
              <a:t>U.S. gains ownership of Puget Sound</a:t>
            </a:r>
          </a:p>
          <a:p>
            <a:pPr>
              <a:spcBef>
                <a:spcPct val="0"/>
              </a:spcBef>
            </a:pPr>
            <a:r>
              <a:rPr lang="en-US" altLang="en-US"/>
              <a:t>Northern expansionists condemned Polk for division</a:t>
            </a: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Polk and the Oregon Question</a:t>
            </a:r>
          </a:p>
        </p:txBody>
      </p:sp>
    </p:spTree>
    <p:extLst>
      <p:ext uri="{BB962C8B-B14F-4D97-AF65-F5344CB8AC3E}">
        <p14:creationId xmlns:p14="http://schemas.microsoft.com/office/powerpoint/2010/main" val="3931865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DIVI723326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4867275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8490" y="228600"/>
            <a:ext cx="7756263" cy="1054250"/>
          </a:xfrm>
        </p:spPr>
        <p:txBody>
          <a:bodyPr/>
          <a:lstStyle/>
          <a:p>
            <a:r>
              <a:rPr lang="en-US" altLang="en-US" sz="4400" dirty="0"/>
              <a:t>Northwest Boundary Dispute</a:t>
            </a:r>
          </a:p>
        </p:txBody>
      </p:sp>
    </p:spTree>
    <p:extLst>
      <p:ext uri="{BB962C8B-B14F-4D97-AF65-F5344CB8AC3E}">
        <p14:creationId xmlns:p14="http://schemas.microsoft.com/office/powerpoint/2010/main" val="18978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Texan claim to area between Nueces and Rio Grande Rivers not recognized by Mexico</a:t>
            </a:r>
          </a:p>
          <a:p>
            <a:pPr>
              <a:spcBef>
                <a:spcPct val="0"/>
              </a:spcBef>
            </a:pPr>
            <a:r>
              <a:rPr lang="en-US" altLang="en-US"/>
              <a:t>After Texas annexation, this causes conflict between U.S. and Mexico</a:t>
            </a:r>
          </a:p>
          <a:p>
            <a:pPr>
              <a:spcBef>
                <a:spcPct val="0"/>
              </a:spcBef>
            </a:pPr>
            <a:r>
              <a:rPr lang="en-US" altLang="en-US"/>
              <a:t>Polk orders General Zachary Taylor into disputed area</a:t>
            </a:r>
          </a:p>
          <a:p>
            <a:pPr>
              <a:spcBef>
                <a:spcPct val="0"/>
              </a:spcBef>
            </a:pPr>
            <a:r>
              <a:rPr lang="en-US" altLang="en-US"/>
              <a:t>April 24 1846 Mexicans attack Americans in disputed area</a:t>
            </a:r>
          </a:p>
          <a:p>
            <a:pPr>
              <a:spcBef>
                <a:spcPct val="0"/>
              </a:spcBef>
            </a:pPr>
            <a:r>
              <a:rPr lang="en-US" altLang="en-US"/>
              <a:t>May 13, 1846: War on Mexico declared 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800" dirty="0"/>
              <a:t>War with Mexico: Outbreak</a:t>
            </a:r>
          </a:p>
        </p:txBody>
      </p:sp>
    </p:spTree>
    <p:extLst>
      <p:ext uri="{BB962C8B-B14F-4D97-AF65-F5344CB8AC3E}">
        <p14:creationId xmlns:p14="http://schemas.microsoft.com/office/powerpoint/2010/main" val="1178030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General Zachary Taylor wins campaign in northern Mexico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Colonel Stephen Kearney captured New Mexico and joined John C. </a:t>
            </a:r>
            <a:r>
              <a:rPr lang="en-US" altLang="en-US" dirty="0" err="1"/>
              <a:t>Frémont</a:t>
            </a:r>
            <a:r>
              <a:rPr lang="en-US" altLang="en-US" dirty="0"/>
              <a:t> in taking California by early 1847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September, 1847: General Winfield Scott occupies Mexico City</a:t>
            </a:r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War with Mexico: Course</a:t>
            </a:r>
          </a:p>
        </p:txBody>
      </p:sp>
    </p:spTree>
    <p:extLst>
      <p:ext uri="{BB962C8B-B14F-4D97-AF65-F5344CB8AC3E}">
        <p14:creationId xmlns:p14="http://schemas.microsoft.com/office/powerpoint/2010/main" val="16659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DIVI723326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66" y="2247900"/>
            <a:ext cx="5092668" cy="387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Mexican-American War</a:t>
            </a:r>
          </a:p>
        </p:txBody>
      </p:sp>
    </p:spTree>
    <p:extLst>
      <p:ext uri="{BB962C8B-B14F-4D97-AF65-F5344CB8AC3E}">
        <p14:creationId xmlns:p14="http://schemas.microsoft.com/office/powerpoint/2010/main" val="14517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 dirty="0"/>
              <a:t>Nicholas Trist, the negotiator with Mexico,  disobeys Polk’s orders to return to Washington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February, 1848: Treaty of Guadalupe Hidalgo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Rio Grande becomes southern border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New Mexico, California ceded to U.S.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U.S. pays Mexico $15 million</a:t>
            </a:r>
          </a:p>
        </p:txBody>
      </p:sp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400" dirty="0"/>
              <a:t>Settlement of the Mexican-American War: Terms</a:t>
            </a:r>
          </a:p>
        </p:txBody>
      </p:sp>
    </p:spTree>
    <p:extLst>
      <p:ext uri="{BB962C8B-B14F-4D97-AF65-F5344CB8AC3E}">
        <p14:creationId xmlns:p14="http://schemas.microsoft.com/office/powerpoint/2010/main" val="3927236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America’s Progress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3352800" cy="3877056"/>
          </a:xfrm>
        </p:spPr>
        <p:txBody>
          <a:bodyPr/>
          <a:lstStyle/>
          <a:p>
            <a:r>
              <a:rPr lang="en-US" dirty="0" smtClean="0"/>
              <a:t>What do you see in the painting?</a:t>
            </a:r>
          </a:p>
          <a:p>
            <a:r>
              <a:rPr lang="en-US" dirty="0" smtClean="0"/>
              <a:t>The Women is heading west.  What do you think she represents?  How is the symbolized in the painting?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icturinghistory.gc.cuny.edu/images/gast-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660" y="2286000"/>
            <a:ext cx="490274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2133600"/>
            <a:ext cx="854075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Why the U.S. did not annex all of Mexico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Merk</a:t>
            </a:r>
            <a:r>
              <a:rPr lang="en-US" altLang="en-US" dirty="0"/>
              <a:t> Thesis: racism and anti-colonial heritage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Graebner</a:t>
            </a:r>
            <a:r>
              <a:rPr lang="en-US" altLang="en-US" dirty="0"/>
              <a:t>: U.S. only wanted west coast ports, no need for rest of Mexico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Mexican War politically contentious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Whigs constantly criticized war effort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Northerners view war as aimed at increasing slavery and Southern power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Wilmont</a:t>
            </a:r>
            <a:r>
              <a:rPr lang="en-US" altLang="en-US" dirty="0"/>
              <a:t> Proviso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Manifest Destiny ultimately limited by racism and slavery question</a:t>
            </a:r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Settlement of the Mexican-American War: Aftermath</a:t>
            </a:r>
          </a:p>
        </p:txBody>
      </p:sp>
    </p:spTree>
    <p:extLst>
      <p:ext uri="{BB962C8B-B14F-4D97-AF65-F5344CB8AC3E}">
        <p14:creationId xmlns:p14="http://schemas.microsoft.com/office/powerpoint/2010/main" val="8767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244353" cy="3877815"/>
          </a:xfrm>
        </p:spPr>
        <p:txBody>
          <a:bodyPr/>
          <a:lstStyle/>
          <a:p>
            <a:r>
              <a:rPr lang="en-US" dirty="0" smtClean="0"/>
              <a:t>The “Spot Resolution” criticized President Polk and challenged that “American blood had been spilled on American Soil”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Congressman Lincoln</a:t>
            </a:r>
            <a:endParaRPr lang="en-US" dirty="0"/>
          </a:p>
        </p:txBody>
      </p:sp>
      <p:pic>
        <p:nvPicPr>
          <p:cNvPr id="1028" name="Picture 4" descr="Lincoln Spot Resolution,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1876377" cy="2310289"/>
          </a:xfrm>
          <a:prstGeom prst="rect">
            <a:avLst/>
          </a:prstGeom>
          <a:noFill/>
        </p:spPr>
      </p:pic>
      <p:pic>
        <p:nvPicPr>
          <p:cNvPr id="1030" name="Picture 6" descr="Lincoln Spot Resolution, Pa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67864"/>
            <a:ext cx="1877008" cy="22993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55327"/>
            <a:ext cx="1840574" cy="252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“Young Americans”  link territorial growth to other material achievements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Technological innovation—e.g. telegraph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Transportation improvements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Growth of trade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sz="2400"/>
              <a:t>Mass immigration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Discovery of California gold inspires transcontinental projects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Territorial expansion wanes after 1848, economic, population growth continues</a:t>
            </a: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75000"/>
            </a:pPr>
            <a:r>
              <a:rPr lang="en-US" altLang="en-US"/>
              <a:t>Internal Expansionism</a:t>
            </a:r>
          </a:p>
        </p:txBody>
      </p:sp>
    </p:spTree>
    <p:extLst>
      <p:ext uri="{BB962C8B-B14F-4D97-AF65-F5344CB8AC3E}">
        <p14:creationId xmlns:p14="http://schemas.microsoft.com/office/powerpoint/2010/main" val="575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2306638"/>
            <a:ext cx="8229600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1840s: railroad begins displacing canals </a:t>
            </a:r>
          </a:p>
          <a:p>
            <a:pPr>
              <a:spcBef>
                <a:spcPct val="0"/>
              </a:spcBef>
            </a:pPr>
            <a:r>
              <a:rPr lang="en-US" altLang="en-US"/>
              <a:t>Rail construction stimulates iron industry </a:t>
            </a:r>
          </a:p>
          <a:p>
            <a:pPr>
              <a:spcBef>
                <a:spcPct val="0"/>
              </a:spcBef>
            </a:pPr>
            <a:r>
              <a:rPr lang="en-US" altLang="en-US"/>
              <a:t>Railroads stimulate new forms of finance</a:t>
            </a:r>
          </a:p>
          <a:p>
            <a:pPr lvl="1">
              <a:buSzPct val="75000"/>
            </a:pPr>
            <a:r>
              <a:rPr lang="en-US" altLang="en-US"/>
              <a:t>Bonds </a:t>
            </a:r>
          </a:p>
          <a:p>
            <a:pPr lvl="1">
              <a:buSzPct val="75000"/>
            </a:pPr>
            <a:r>
              <a:rPr lang="en-US" altLang="en-US"/>
              <a:t>Preferred stock </a:t>
            </a:r>
          </a:p>
          <a:p>
            <a:pPr lvl="1">
              <a:buSzPct val="75000"/>
            </a:pPr>
            <a:r>
              <a:rPr lang="en-US" altLang="en-US"/>
              <a:t>Government subsidies</a:t>
            </a:r>
          </a:p>
        </p:txBody>
      </p:sp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Triumph of the Railroad</a:t>
            </a:r>
          </a:p>
        </p:txBody>
      </p:sp>
    </p:spTree>
    <p:extLst>
      <p:ext uri="{BB962C8B-B14F-4D97-AF65-F5344CB8AC3E}">
        <p14:creationId xmlns:p14="http://schemas.microsoft.com/office/powerpoint/2010/main" val="1862161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DIVI723326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02" y="2247900"/>
            <a:ext cx="3943996" cy="387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Railroads, 1850 and 1860</a:t>
            </a:r>
          </a:p>
        </p:txBody>
      </p:sp>
    </p:spTree>
    <p:extLst>
      <p:ext uri="{BB962C8B-B14F-4D97-AF65-F5344CB8AC3E}">
        <p14:creationId xmlns:p14="http://schemas.microsoft.com/office/powerpoint/2010/main" val="20708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457200" y="2019300"/>
            <a:ext cx="8001000" cy="46863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Mass production, the division of labor makes production more efficient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/>
              <a:t>Factory system emerges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dirty="0"/>
              <a:t>Gather laborers in one place for supervision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dirty="0"/>
              <a:t>Cash wages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altLang="en-US" dirty="0"/>
              <a:t>“Continuous process" of manufacturing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Agriculture becomes mechanized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Northern economy based on interaction of industry, transportation, agriculture</a:t>
            </a: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4800"/>
            <a:ext cx="7848600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Industrial Revolution Takes Off</a:t>
            </a:r>
          </a:p>
        </p:txBody>
      </p:sp>
    </p:spTree>
    <p:extLst>
      <p:ext uri="{BB962C8B-B14F-4D97-AF65-F5344CB8AC3E}">
        <p14:creationId xmlns:p14="http://schemas.microsoft.com/office/powerpoint/2010/main" val="239068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DIVI7233TB13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533400"/>
            <a:ext cx="59436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81000" y="2540000"/>
            <a:ext cx="8382000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 dirty="0"/>
              <a:t>1840-1860: 4 million Irish, Germans immigrate to U.S.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Most come for higher wages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Immigrants fill low-paying jobs in port cities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Low immigrant wages contribute to slums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Urban reform movement results from poverty of slums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Working class experience unifies different ethnicities into an American working class</a:t>
            </a:r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Mass Immigration Begins</a:t>
            </a:r>
          </a:p>
        </p:txBody>
      </p:sp>
    </p:spTree>
    <p:extLst>
      <p:ext uri="{BB962C8B-B14F-4D97-AF65-F5344CB8AC3E}">
        <p14:creationId xmlns:p14="http://schemas.microsoft.com/office/powerpoint/2010/main" val="2973741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Immigration to the United States, 1820–1860</a:t>
            </a:r>
          </a:p>
        </p:txBody>
      </p:sp>
      <p:pic>
        <p:nvPicPr>
          <p:cNvPr id="50182" name="Picture 6" descr="DIVI2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96955"/>
            <a:ext cx="4114800" cy="430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81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685800" y="2306638"/>
            <a:ext cx="8153400" cy="515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1840s: Factory labor begins shifting from women, children to men</a:t>
            </a:r>
          </a:p>
          <a:p>
            <a:pPr>
              <a:spcBef>
                <a:spcPct val="0"/>
              </a:spcBef>
            </a:pPr>
            <a:r>
              <a:rPr lang="en-US" altLang="en-US"/>
              <a:t>Immigrants dominate new working class</a:t>
            </a:r>
          </a:p>
          <a:p>
            <a:pPr>
              <a:spcBef>
                <a:spcPct val="0"/>
              </a:spcBef>
            </a:pPr>
            <a:r>
              <a:rPr lang="en-US" altLang="en-US"/>
              <a:t>Employers less involved with laborers</a:t>
            </a:r>
          </a:p>
          <a:p>
            <a:pPr>
              <a:spcBef>
                <a:spcPct val="0"/>
              </a:spcBef>
            </a:pPr>
            <a:r>
              <a:rPr lang="en-US" altLang="en-US"/>
              <a:t>Post-1837 employers demand more work for less pay</a:t>
            </a:r>
          </a:p>
          <a:p>
            <a:pPr>
              <a:spcBef>
                <a:spcPct val="0"/>
              </a:spcBef>
            </a:pPr>
            <a:r>
              <a:rPr lang="en-US" altLang="en-US"/>
              <a:t>Unions organized to defend worker rights</a:t>
            </a:r>
          </a:p>
        </p:txBody>
      </p:sp>
      <p:sp>
        <p:nvSpPr>
          <p:cNvPr id="3891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New Working Class</a:t>
            </a:r>
          </a:p>
        </p:txBody>
      </p:sp>
    </p:spTree>
    <p:extLst>
      <p:ext uri="{BB962C8B-B14F-4D97-AF65-F5344CB8AC3E}">
        <p14:creationId xmlns:p14="http://schemas.microsoft.com/office/powerpoint/2010/main" val="4030185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dirty="0" smtClean="0"/>
              <a:t>America 1872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ig map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7948930" cy="5034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Wage laborers resent discipline, continuous nature of factory work </a:t>
            </a:r>
          </a:p>
          <a:p>
            <a:pPr>
              <a:spcBef>
                <a:spcPct val="0"/>
              </a:spcBef>
            </a:pPr>
            <a:r>
              <a:rPr lang="en-US" altLang="en-US"/>
              <a:t>Workers cling to traditional work habits</a:t>
            </a:r>
          </a:p>
          <a:p>
            <a:pPr>
              <a:spcBef>
                <a:spcPct val="0"/>
              </a:spcBef>
            </a:pPr>
            <a:r>
              <a:rPr lang="en-US" altLang="en-US"/>
              <a:t>Adjustment to new work style was painful and took time</a:t>
            </a:r>
          </a:p>
        </p:txBody>
      </p:sp>
      <p:sp>
        <p:nvSpPr>
          <p:cNvPr id="40964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New Working Class</a:t>
            </a:r>
          </a:p>
        </p:txBody>
      </p:sp>
    </p:spTree>
    <p:extLst>
      <p:ext uri="{BB962C8B-B14F-4D97-AF65-F5344CB8AC3E}">
        <p14:creationId xmlns:p14="http://schemas.microsoft.com/office/powerpoint/2010/main" val="4146244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301625" y="1524000"/>
            <a:ext cx="8540750" cy="594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Working class poses problem for ideals</a:t>
            </a:r>
          </a:p>
          <a:p>
            <a:pPr lvl="1">
              <a:buSzPct val="75000"/>
            </a:pPr>
            <a:r>
              <a:rPr lang="en-US" altLang="en-US"/>
              <a:t>Working for wages was assumed to be the first step toward becoming one’s own master</a:t>
            </a:r>
          </a:p>
          <a:p>
            <a:pPr lvl="1">
              <a:buSzPct val="75000"/>
            </a:pPr>
            <a:r>
              <a:rPr lang="en-US" altLang="en-US"/>
              <a:t>New class of permanent wage-earners conflicted with old ideal</a:t>
            </a:r>
          </a:p>
          <a:p>
            <a:pPr>
              <a:spcBef>
                <a:spcPct val="0"/>
              </a:spcBef>
            </a:pPr>
            <a:r>
              <a:rPr lang="en-US" altLang="en-US"/>
              <a:t>Economic expansion creates conflicts between classes</a:t>
            </a:r>
          </a:p>
          <a:p>
            <a:pPr>
              <a:spcBef>
                <a:spcPct val="0"/>
              </a:spcBef>
            </a:pPr>
            <a:r>
              <a:rPr lang="en-US" altLang="en-US"/>
              <a:t>Territorial expansion creates conflicts between sections </a:t>
            </a:r>
          </a:p>
          <a:p>
            <a:pPr>
              <a:spcBef>
                <a:spcPct val="0"/>
              </a:spcBef>
            </a:pPr>
            <a:r>
              <a:rPr lang="en-US" altLang="en-US"/>
              <a:t>Both sets of conflicts uncontrollable</a:t>
            </a:r>
          </a:p>
        </p:txBody>
      </p:sp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The Costs of Expansion</a:t>
            </a:r>
          </a:p>
        </p:txBody>
      </p:sp>
    </p:spTree>
    <p:extLst>
      <p:ext uri="{BB962C8B-B14F-4D97-AF65-F5344CB8AC3E}">
        <p14:creationId xmlns:p14="http://schemas.microsoft.com/office/powerpoint/2010/main" val="57958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1816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6018" name="Picture 2" descr="http://rumsey3.s3.amazonaws.com/images/anonymousUS.jpg"/>
          <p:cNvPicPr>
            <a:picLocks noChangeAspect="1" noChangeArrowheads="1"/>
          </p:cNvPicPr>
          <p:nvPr/>
        </p:nvPicPr>
        <p:blipFill>
          <a:blip r:embed="rId2" cstate="print"/>
          <a:srcRect l="2083" t="3219" r="3125" b="1811"/>
          <a:stretch>
            <a:fillRect/>
          </a:stretch>
        </p:blipFill>
        <p:spPr bwMode="auto">
          <a:xfrm>
            <a:off x="533400" y="1524000"/>
            <a:ext cx="7848600" cy="5088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Melish</a:t>
            </a:r>
            <a:r>
              <a:rPr lang="en-US" dirty="0" smtClean="0"/>
              <a:t> Map 1816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ttp://hcslms.hardin.kyschools.us/pluginfile.php/27947/course/section/15581/manifestd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85704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Trade Networks Between Mexico, Texas, and the United States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11-1, Trade networks between Mexico, Texas, and the United States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Verdana" pitchFamily="-1" charset="0"/>
              </a:rPr>
              <a:t>© 2015  Pearson Education, Inc. All rights reserved.</a:t>
            </a:r>
          </a:p>
        </p:txBody>
      </p:sp>
      <p:pic>
        <p:nvPicPr>
          <p:cNvPr id="16389" name="Picture 4" descr="ASSET351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371600"/>
            <a:ext cx="6707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9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 dirty="0"/>
              <a:t>American settlement reaches Pacific in 1830s and 1840s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Settlement encroaches on lands claimed by Mexico and England</a:t>
            </a:r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8490" y="304800"/>
            <a:ext cx="7756263" cy="10542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Movement to the Far West</a:t>
            </a:r>
          </a:p>
        </p:txBody>
      </p:sp>
    </p:spTree>
    <p:extLst>
      <p:ext uri="{BB962C8B-B14F-4D97-AF65-F5344CB8AC3E}">
        <p14:creationId xmlns:p14="http://schemas.microsoft.com/office/powerpoint/2010/main" val="1687640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Grp="1" noRot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US" altLang="en-US"/>
              <a:t>1842: Webster-Ashburton Treaty settles the northeast U.S.-Canadian boundary </a:t>
            </a:r>
          </a:p>
          <a:p>
            <a:pPr>
              <a:spcBef>
                <a:spcPct val="0"/>
              </a:spcBef>
            </a:pPr>
            <a:r>
              <a:rPr lang="en-US" altLang="en-US"/>
              <a:t>Americans begin settling in</a:t>
            </a:r>
          </a:p>
          <a:p>
            <a:pPr lvl="1">
              <a:buSzPct val="75000"/>
            </a:pPr>
            <a:r>
              <a:rPr lang="en-US" altLang="en-US"/>
              <a:t>Oregon territory (joint U.S., English claim)</a:t>
            </a:r>
          </a:p>
          <a:p>
            <a:pPr lvl="1">
              <a:buSzPct val="75000"/>
            </a:pPr>
            <a:r>
              <a:rPr lang="en-US" altLang="en-US"/>
              <a:t>New Mexico territory (owned by Mexico) </a:t>
            </a:r>
          </a:p>
          <a:p>
            <a:pPr lvl="1">
              <a:buSzPct val="75000"/>
            </a:pPr>
            <a:r>
              <a:rPr lang="en-US" altLang="en-US"/>
              <a:t>California (owned by Mexico)</a:t>
            </a:r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Borderlands of the 1830s</a:t>
            </a:r>
          </a:p>
        </p:txBody>
      </p:sp>
    </p:spTree>
    <p:extLst>
      <p:ext uri="{BB962C8B-B14F-4D97-AF65-F5344CB8AC3E}">
        <p14:creationId xmlns:p14="http://schemas.microsoft.com/office/powerpoint/2010/main" val="3133705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1261</Words>
  <Application>Microsoft Office PowerPoint</Application>
  <PresentationFormat>On-screen Show (4:3)</PresentationFormat>
  <Paragraphs>166</Paragraphs>
  <Slides>41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Hardcover</vt:lpstr>
      <vt:lpstr>Chapter 11 Manifest Destiny: Expanding the Nation</vt:lpstr>
      <vt:lpstr>Manifest Destiny—The Importance of an Idea</vt:lpstr>
      <vt:lpstr>America’s Progress</vt:lpstr>
      <vt:lpstr>America 1872</vt:lpstr>
      <vt:lpstr>America 1816</vt:lpstr>
      <vt:lpstr>John Melish Map 1816</vt:lpstr>
      <vt:lpstr>Trade Networks Between Mexico, Texas, and the United States</vt:lpstr>
      <vt:lpstr>Movement to the Far West</vt:lpstr>
      <vt:lpstr>Borderlands of the 1830s</vt:lpstr>
      <vt:lpstr>Territorial Expansion by the  Mid-Nineteenth Century</vt:lpstr>
      <vt:lpstr>The Texas Revolution</vt:lpstr>
      <vt:lpstr>The Republic of Texas</vt:lpstr>
      <vt:lpstr>Texas Revolution</vt:lpstr>
      <vt:lpstr>Trails of Trade and Settlement</vt:lpstr>
      <vt:lpstr>The Mormon Trek: Westward Flight</vt:lpstr>
      <vt:lpstr>The Mormons Trek: Mormons in Utah</vt:lpstr>
      <vt:lpstr>Western Trails</vt:lpstr>
      <vt:lpstr>Manifest Destiny and the Mexican-American War</vt:lpstr>
      <vt:lpstr>Tyler and Texas</vt:lpstr>
      <vt:lpstr>The Triumph of Polk and Annexation</vt:lpstr>
      <vt:lpstr>The Liberty Party  Swings an Election</vt:lpstr>
      <vt:lpstr>The Election of 1844</vt:lpstr>
      <vt:lpstr>The Doctrine of Manifest Destiny</vt:lpstr>
      <vt:lpstr>Polk and the Oregon Question</vt:lpstr>
      <vt:lpstr>Northwest Boundary Dispute</vt:lpstr>
      <vt:lpstr>War with Mexico: Outbreak</vt:lpstr>
      <vt:lpstr>War with Mexico: Course</vt:lpstr>
      <vt:lpstr>The Mexican-American War</vt:lpstr>
      <vt:lpstr>Settlement of the Mexican-American War: Terms</vt:lpstr>
      <vt:lpstr>Settlement of the Mexican-American War: Aftermath</vt:lpstr>
      <vt:lpstr>Congressman Lincoln</vt:lpstr>
      <vt:lpstr>Internal Expansionism</vt:lpstr>
      <vt:lpstr>The Triumph of the Railroad</vt:lpstr>
      <vt:lpstr>Railroads, 1850 and 1860</vt:lpstr>
      <vt:lpstr>The Industrial Revolution Takes Off</vt:lpstr>
      <vt:lpstr>PowerPoint Presentation</vt:lpstr>
      <vt:lpstr>Mass Immigration Begins</vt:lpstr>
      <vt:lpstr>Immigration to the United States, 1820–1860</vt:lpstr>
      <vt:lpstr>The New Working Class</vt:lpstr>
      <vt:lpstr>The New Working Class</vt:lpstr>
      <vt:lpstr>The Costs of Expansion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jon.carl</dc:creator>
  <cp:lastModifiedBy>Carl, Jon</cp:lastModifiedBy>
  <cp:revision>14</cp:revision>
  <dcterms:created xsi:type="dcterms:W3CDTF">2014-10-24T01:01:06Z</dcterms:created>
  <dcterms:modified xsi:type="dcterms:W3CDTF">2015-10-22T13:41:33Z</dcterms:modified>
</cp:coreProperties>
</file>