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88" r:id="rId12"/>
    <p:sldId id="269" r:id="rId13"/>
    <p:sldId id="270" r:id="rId14"/>
    <p:sldId id="271" r:id="rId15"/>
    <p:sldId id="287" r:id="rId16"/>
    <p:sldId id="272" r:id="rId17"/>
    <p:sldId id="273" r:id="rId18"/>
    <p:sldId id="274" r:id="rId19"/>
    <p:sldId id="275" r:id="rId20"/>
    <p:sldId id="276" r:id="rId21"/>
    <p:sldId id="277" r:id="rId22"/>
    <p:sldId id="290" r:id="rId23"/>
    <p:sldId id="289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52CB-E772-432F-A0F7-57F1FF960A1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896F-1E2B-4A3C-91FC-9E8AF0FDC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99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82C44E-5A23-4347-8F9A-0F15B41CB615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6F8B1DF-65B4-4781-B933-68C8FDA41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/>
              <a:t>Democracy in the Age of Andrew Jackson</a:t>
            </a:r>
            <a:br>
              <a:rPr lang="en-US" altLang="en-US" sz="4400" dirty="0"/>
            </a:br>
            <a:r>
              <a:rPr lang="en-US" altLang="en-US" sz="4400" i="1" dirty="0"/>
              <a:t>1828-1844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10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859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Jackson Comes to Power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sz="2800"/>
              <a:t>Campaign dominated by personal attacks and mudslinging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Jacksonians won by portraying Jackson as authentic man of the people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Jackson unclear about his stands on policy issues of the day other than Indian removal</a:t>
            </a:r>
          </a:p>
          <a:p>
            <a:r>
              <a:rPr lang="en-US" altLang="en-US" sz="2800"/>
              <a:t>Jackson’s democratic stamp on his administration</a:t>
            </a:r>
          </a:p>
          <a:p>
            <a:pPr lvl="1"/>
            <a:r>
              <a:rPr lang="en-US" altLang="en-US" sz="2400"/>
              <a:t>Defended “spoils system” as democratic</a:t>
            </a:r>
          </a:p>
          <a:p>
            <a:pPr lvl="1"/>
            <a:r>
              <a:rPr lang="en-US" altLang="en-US" sz="2400"/>
              <a:t>Replaced most of cabinet because of Peggy Eaton affair</a:t>
            </a:r>
          </a:p>
        </p:txBody>
      </p:sp>
    </p:spTree>
    <p:extLst>
      <p:ext uri="{BB962C8B-B14F-4D97-AF65-F5344CB8AC3E}">
        <p14:creationId xmlns="" xmlns:p14="http://schemas.microsoft.com/office/powerpoint/2010/main" val="14012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13716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Jacksonian Democracy, Jacksonian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Jackson planned a clean sweep of senior federal office holders, some of whom had served under several presidents.</a:t>
            </a:r>
          </a:p>
          <a:p>
            <a:r>
              <a:rPr lang="en-US" altLang="en-US" sz="2400" dirty="0"/>
              <a:t>Jackson believed in what came to be called the “spoils system,” which was a patronage system.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19" y="1676400"/>
            <a:ext cx="3223881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612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4" name="Picture 4" descr="DIVI72331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09600"/>
            <a:ext cx="5594350" cy="5715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5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791200" cy="762318"/>
          </a:xfrm>
          <a:noFill/>
          <a:ln/>
        </p:spPr>
        <p:txBody>
          <a:bodyPr/>
          <a:lstStyle/>
          <a:p>
            <a:r>
              <a:rPr lang="en-US" altLang="en-US" dirty="0"/>
              <a:t>Indian Removal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8674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Indian removal policy inherited from prior administrations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Jackson agreed with state complaints that federal government had not removed Indians quickly enough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Some southern states asserted authority over Indians in their borders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Jackson got federal government approval for state removal initiatives with Indian Removal Act of 1830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1838—U.S. Army forced Cherokee west along the Trail of Tears</a:t>
            </a:r>
          </a:p>
        </p:txBody>
      </p:sp>
    </p:spTree>
    <p:extLst>
      <p:ext uri="{BB962C8B-B14F-4D97-AF65-F5344CB8AC3E}">
        <p14:creationId xmlns="" xmlns:p14="http://schemas.microsoft.com/office/powerpoint/2010/main" val="4172203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Removal</a:t>
            </a:r>
          </a:p>
        </p:txBody>
      </p:sp>
      <p:pic>
        <p:nvPicPr>
          <p:cNvPr id="53252" name="Picture 4" descr="DIVI723319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943600" cy="48244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90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/>
          <a:lstStyle/>
          <a:p>
            <a:r>
              <a:rPr lang="en-US" dirty="0" smtClean="0"/>
              <a:t>Indian Removal Documents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Write </a:t>
            </a:r>
            <a:r>
              <a:rPr lang="en-US" sz="2400" dirty="0"/>
              <a:t>a summary paragraph for Document A-C.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- Compile a list of words that you needed to look up to understand the passages.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4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The Nullification Crisis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525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South opposed tariff because it increased prices for manufactured goods and endangered their access to foreign markets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In wake of 1828 Tariff, John C. Calhoun anonymously spelled out Doctrine of Nullification—right of an individual state to set aside state law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Personal relations between Jackson and Calhoun soured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1830—Jefferson Day Dinner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Jackson “to the union—it must be preserved”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Calhoun “to the union—next to our liberty, the most dear”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800"/>
          </a:p>
        </p:txBody>
      </p:sp>
    </p:spTree>
    <p:extLst>
      <p:ext uri="{BB962C8B-B14F-4D97-AF65-F5344CB8AC3E}">
        <p14:creationId xmlns="" xmlns:p14="http://schemas.microsoft.com/office/powerpoint/2010/main" val="1685122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en-US"/>
              <a:t>The Bank War and the Second Party System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5410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“The Bank War” a symbolic defense of Jacksonian concept of democracy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Led to two important results</a:t>
            </a:r>
          </a:p>
          <a:p>
            <a:pPr lvl="1">
              <a:buSzPct val="75000"/>
            </a:pPr>
            <a:r>
              <a:rPr lang="en-US" altLang="en-US" dirty="0"/>
              <a:t>Formation of opposition party to Jackson— the Whigs</a:t>
            </a:r>
          </a:p>
          <a:p>
            <a:pPr lvl="1">
              <a:buSzPct val="75000"/>
            </a:pPr>
            <a:r>
              <a:rPr lang="en-US" altLang="en-US" dirty="0"/>
              <a:t>Economic disruption </a:t>
            </a:r>
          </a:p>
        </p:txBody>
      </p:sp>
      <p:pic>
        <p:nvPicPr>
          <p:cNvPr id="28674" name="Picture 2" descr="http://i1.wp.com/armstrongeconomics.com/wp-content/uploads/2014/01/BankWa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307" y="3657600"/>
            <a:ext cx="383706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7801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Mr. Biddle’s Bank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Bank of the United States unpopular, blamed in South and West for 1819 Depression</a:t>
            </a:r>
          </a:p>
          <a:p>
            <a:pPr>
              <a:spcBef>
                <a:spcPct val="0"/>
              </a:spcBef>
            </a:pPr>
            <a:r>
              <a:rPr lang="en-US" altLang="en-US"/>
              <a:t>1823 Biddle took over and restored confidence </a:t>
            </a:r>
          </a:p>
          <a:p>
            <a:pPr>
              <a:spcBef>
                <a:spcPct val="0"/>
              </a:spcBef>
            </a:pPr>
            <a:r>
              <a:rPr lang="en-US" altLang="en-US"/>
              <a:t>Jeffersonians opposed bank on principle as unconstitutional and preserve of corrupt special privilege </a:t>
            </a:r>
          </a:p>
          <a:p>
            <a:pPr>
              <a:spcBef>
                <a:spcPct val="0"/>
              </a:spcBef>
            </a:pPr>
            <a:r>
              <a:rPr lang="en-US" altLang="en-US"/>
              <a:t>Bank possessed great power and privilege with no public accountability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3683732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en-US"/>
              <a:t>The Bank Veto and the Election of 1832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Jackson vaguely threatened bank in first term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On advice of Clay, Biddle sought new charter four years early in 1832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Congress passed, but Jackson vetoed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/>
              <a:t>Claimed the bank was unconstitutional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/>
              <a:t>Defended veto as a blow for equality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Jacksonian victory in 1832 spelled bank’s doom</a:t>
            </a:r>
          </a:p>
        </p:txBody>
      </p:sp>
    </p:spTree>
    <p:extLst>
      <p:ext uri="{BB962C8B-B14F-4D97-AF65-F5344CB8AC3E}">
        <p14:creationId xmlns="" xmlns:p14="http://schemas.microsoft.com/office/powerpoint/2010/main" val="408524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86600" cy="1371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Democracy in Theory </a:t>
            </a:r>
            <a:br>
              <a:rPr lang="en-US" altLang="en-US" dirty="0"/>
            </a:br>
            <a:r>
              <a:rPr lang="en-US" altLang="en-US" dirty="0"/>
              <a:t>and </a:t>
            </a:r>
            <a:r>
              <a:rPr lang="en-US" altLang="en-US" dirty="0" smtClean="0"/>
              <a:t>Practice Rise of the Common Man</a:t>
            </a:r>
            <a:endParaRPr lang="en-US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11480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/>
              <a:t>Democracy became preferred description of American politics in 1820s and 1830s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In democracy, the people were sovereign and could do no wrong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Traditional ideas of deference</a:t>
            </a:r>
            <a:r>
              <a:rPr lang="en-US" altLang="en-US" sz="2800" dirty="0"/>
              <a:t> </a:t>
            </a:r>
            <a:r>
              <a:rPr lang="en-US" altLang="en-US" sz="2400" dirty="0"/>
              <a:t>declined further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Equality of opportunity all important; the resulting inequalities of reward not really considered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America became society of winners and losers</a:t>
            </a:r>
          </a:p>
        </p:txBody>
      </p:sp>
      <p:pic>
        <p:nvPicPr>
          <p:cNvPr id="61442" name="Picture 2" descr="http://upload.wikimedia.org/wikipedia/commons/3/33/George_Caleb_Bingham_-_Stump_Spea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181600"/>
            <a:ext cx="1981200" cy="1459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6968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Election of 1832</a:t>
            </a:r>
          </a:p>
        </p:txBody>
      </p:sp>
      <p:pic>
        <p:nvPicPr>
          <p:cNvPr id="55300" name="Picture 4" descr="DIVI7233TB1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39181"/>
            <a:ext cx="5715000" cy="3200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22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Killing the Bank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148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Jackson destroyed bank by removing federal deposits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Funds transferred to state (“pet”) banks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Biddle used his powers to cause recession, attempted to blame Jackson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Clay got censure of Jackson through Senate for abusing his power (Jackson’s withdrawal of deposits from bank)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Destruction of bank provoked fears of dictatorship, cost Jackson support in Congress</a:t>
            </a:r>
          </a:p>
        </p:txBody>
      </p:sp>
    </p:spTree>
    <p:extLst>
      <p:ext uri="{BB962C8B-B14F-4D97-AF65-F5344CB8AC3E}">
        <p14:creationId xmlns="" xmlns:p14="http://schemas.microsoft.com/office/powerpoint/2010/main" val="909386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838518"/>
          </a:xfrm>
        </p:spPr>
        <p:txBody>
          <a:bodyPr/>
          <a:lstStyle/>
          <a:p>
            <a:r>
              <a:rPr lang="en-US" dirty="0" smtClean="0"/>
              <a:t>Crash Course #14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How did voting rights change in the early 1800’s?  What economic development caused this change?</a:t>
            </a:r>
          </a:p>
          <a:p>
            <a:r>
              <a:rPr lang="en-US" dirty="0" smtClean="0"/>
              <a:t>2. What were the main components of the American System? </a:t>
            </a:r>
          </a:p>
          <a:p>
            <a:r>
              <a:rPr lang="en-US" dirty="0" smtClean="0"/>
              <a:t>3. How/Why could the first 6:30 of the Age of Jackson video not be about Andrew Jackson?</a:t>
            </a:r>
          </a:p>
          <a:p>
            <a:r>
              <a:rPr lang="en-US" dirty="0" smtClean="0"/>
              <a:t>4. What was Jackson’s most appealing attributes? </a:t>
            </a:r>
            <a:br>
              <a:rPr lang="en-US" dirty="0" smtClean="0"/>
            </a:br>
            <a:r>
              <a:rPr lang="en-US" dirty="0" smtClean="0"/>
              <a:t>	- Describe his supports and the issues they cared about 	most.</a:t>
            </a:r>
          </a:p>
          <a:p>
            <a:r>
              <a:rPr lang="en-US" dirty="0" smtClean="0"/>
              <a:t>5. What did the Whigs stand for?</a:t>
            </a:r>
          </a:p>
          <a:p>
            <a:r>
              <a:rPr lang="en-US" dirty="0" smtClean="0"/>
              <a:t>6. Outline the Nullification Crisis.</a:t>
            </a:r>
          </a:p>
          <a:p>
            <a:r>
              <a:rPr lang="en-US" dirty="0" smtClean="0"/>
              <a:t>7. Outline Indian Removal under Jackson.</a:t>
            </a:r>
          </a:p>
          <a:p>
            <a:r>
              <a:rPr lang="en-US" dirty="0" smtClean="0"/>
              <a:t>8. How did Jackson affect the economic policy of the US</a:t>
            </a:r>
          </a:p>
          <a:p>
            <a:r>
              <a:rPr lang="en-US" dirty="0" smtClean="0"/>
              <a:t>9. What caused the Panic of 1837? How did it affect political party membership in America?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Support, Refute or Modify </a:t>
            </a:r>
            <a:r>
              <a:rPr lang="en-US" sz="2800" dirty="0" smtClean="0"/>
              <a:t>the following 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057400"/>
          </a:xfrm>
        </p:spPr>
        <p:txBody>
          <a:bodyPr>
            <a:normAutofit/>
          </a:bodyPr>
          <a:lstStyle/>
          <a:p>
            <a:r>
              <a:rPr lang="en-US" sz="3200" i="1" dirty="0" err="1" smtClean="0"/>
              <a:t>Jacksonian</a:t>
            </a:r>
            <a:r>
              <a:rPr lang="en-US" sz="3200" i="1" dirty="0" smtClean="0"/>
              <a:t> Democracy and the expansion of suffrage was a benefit for America in the short and long term.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267200"/>
            <a:ext cx="762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42672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86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Refute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The Emergence of the Whigs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876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Whig party a coalition of forces, first united in censure of Jackson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Clay and National Republicans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Webster and New England ex-Federalists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States-rights southerners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Anti-Masonic party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Whigs defended activist government in economics, enforcement of “decency”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Democrats opposed government regulation of morality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Democrats weakened by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Defection of Loco-Focos faction upset over pet banks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000"/>
              <a:t>Specie Circular led to the Panic of 1837</a:t>
            </a:r>
          </a:p>
        </p:txBody>
      </p:sp>
    </p:spTree>
    <p:extLst>
      <p:ext uri="{BB962C8B-B14F-4D97-AF65-F5344CB8AC3E}">
        <p14:creationId xmlns="" xmlns:p14="http://schemas.microsoft.com/office/powerpoint/2010/main" val="3815507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/>
              <a:t>The Rise and Fall of Van Buren</a:t>
            </a: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5638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Martin Van Buren Jackson’s handpicked successor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Whig strategy in 1836 was to run four candidates and force election to House of Representatives; it failed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Term began with Panic of 1837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/>
              <a:t>Panic caused more by complex changes in global economy than Jackson’s fiscal policy</a:t>
            </a:r>
          </a:p>
        </p:txBody>
      </p:sp>
    </p:spTree>
    <p:extLst>
      <p:ext uri="{BB962C8B-B14F-4D97-AF65-F5344CB8AC3E}">
        <p14:creationId xmlns="" xmlns:p14="http://schemas.microsoft.com/office/powerpoint/2010/main" val="168511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The Rise and Fall of Van Buren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Laissez-faire philosophy prevented Van Buren from helping to solve the problems of economic distress</a:t>
            </a:r>
          </a:p>
          <a:p>
            <a:pPr>
              <a:spcBef>
                <a:spcPct val="0"/>
              </a:spcBef>
            </a:pPr>
            <a:r>
              <a:rPr lang="en-US" altLang="en-US"/>
              <a:t>Van Buren attempted to save government funds with independent sub-treasuries</a:t>
            </a:r>
          </a:p>
          <a:p>
            <a:pPr>
              <a:spcBef>
                <a:spcPct val="0"/>
              </a:spcBef>
            </a:pPr>
            <a:r>
              <a:rPr lang="en-US" altLang="en-US"/>
              <a:t>Whigs blocked sub-treasuries until 1840 </a:t>
            </a:r>
          </a:p>
          <a:p>
            <a:pPr>
              <a:spcBef>
                <a:spcPct val="0"/>
              </a:spcBef>
              <a:buFont typeface="Monotype Sorts" pitchFamily="8" charset="2"/>
              <a:buNone/>
            </a:pPr>
            <a:endParaRPr lang="en-US" altLang="en-US"/>
          </a:p>
        </p:txBody>
      </p:sp>
      <p:pic>
        <p:nvPicPr>
          <p:cNvPr id="14340" name="Picture 4" descr="http://2.bp.blogspot.com/-PYhX1SBcspc/TWLse_215zI/AAAAAAAB9gE/grEhAa68XiU/s1600/Martin_Van_Bu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0956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7551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Election of 1836</a:t>
            </a:r>
          </a:p>
        </p:txBody>
      </p:sp>
      <p:pic>
        <p:nvPicPr>
          <p:cNvPr id="57348" name="Picture 4" descr="DIVI7233TB1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5486400" cy="316382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 descr="1836 Political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95800"/>
            <a:ext cx="4038600" cy="2223083"/>
          </a:xfrm>
          <a:prstGeom prst="rect">
            <a:avLst/>
          </a:prstGeom>
          <a:noFill/>
        </p:spPr>
      </p:pic>
      <p:pic>
        <p:nvPicPr>
          <p:cNvPr id="12292" name="Picture 4" descr="http://mrcapwebpage.com/VCSUSHISTORY/election1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267200"/>
            <a:ext cx="3276600" cy="244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2202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676400"/>
          </a:xfrm>
          <a:noFill/>
          <a:ln/>
        </p:spPr>
        <p:txBody>
          <a:bodyPr/>
          <a:lstStyle/>
          <a:p>
            <a:r>
              <a:rPr lang="en-US" altLang="en-US" sz="4000" dirty="0"/>
              <a:t>The Rise and Fall of Van Buren</a:t>
            </a:r>
            <a:endParaRPr lang="en-US" alt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5562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Whigs fully organized by 1840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Whig candidate William Henry Harrison</a:t>
            </a:r>
          </a:p>
          <a:p>
            <a:pPr lvl="1">
              <a:buSzPct val="75000"/>
            </a:pPr>
            <a:r>
              <a:rPr lang="en-US" altLang="en-US" dirty="0"/>
              <a:t>Image built of a common man who had been born in a log cabin</a:t>
            </a:r>
          </a:p>
          <a:p>
            <a:pPr lvl="1">
              <a:buSzPct val="75000"/>
            </a:pPr>
            <a:r>
              <a:rPr lang="en-US" altLang="en-US" dirty="0"/>
              <a:t>Running mate John Tyler chosen to attract votes from states-rights Democrats</a:t>
            </a:r>
          </a:p>
          <a:p>
            <a:r>
              <a:rPr lang="en-US" altLang="en-US" dirty="0"/>
              <a:t>Harrison and Tyler beat Van Buren because their revival of the American system seemed like a good response</a:t>
            </a:r>
          </a:p>
        </p:txBody>
      </p:sp>
      <p:pic>
        <p:nvPicPr>
          <p:cNvPr id="10242" name="Picture 2" descr="https://classconnection.s3.amazonaws.com/39/flashcards/409039/jpg/william-henry-harrison-9329968-1-402133536720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24400"/>
            <a:ext cx="1924050" cy="1924051"/>
          </a:xfrm>
          <a:prstGeom prst="rect">
            <a:avLst/>
          </a:prstGeom>
          <a:noFill/>
        </p:spPr>
      </p:pic>
      <p:pic>
        <p:nvPicPr>
          <p:cNvPr id="10244" name="Picture 4" descr="http://educationviews.org/wp-content/uploads/2012/10/Martin-Van-Bu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52924"/>
            <a:ext cx="1800225" cy="2505076"/>
          </a:xfrm>
          <a:prstGeom prst="rect">
            <a:avLst/>
          </a:prstGeom>
          <a:noFill/>
        </p:spPr>
      </p:pic>
      <p:pic>
        <p:nvPicPr>
          <p:cNvPr id="10246" name="Picture 6" descr="http://mikemcclaughry.files.wordpress.com/2012/11/log_cabin_and_hard-cider_campaig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76800"/>
            <a:ext cx="3095625" cy="1734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91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DIVI72332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762000"/>
            <a:ext cx="5715000" cy="5638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50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Democratic Culture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Artists’ audience was broad citizenry of democracy, not refined elite</a:t>
            </a:r>
          </a:p>
          <a:p>
            <a:pPr>
              <a:spcBef>
                <a:spcPct val="0"/>
              </a:spcBef>
            </a:pPr>
            <a:r>
              <a:rPr lang="en-US" altLang="en-US" sz="2800" dirty="0"/>
              <a:t>Romanticism in America appealed to feelings and intuitions of ordinary </a:t>
            </a:r>
            <a:r>
              <a:rPr lang="en-US" altLang="en-US" sz="2800" dirty="0" smtClean="0"/>
              <a:t>Americans</a:t>
            </a:r>
            <a:endParaRPr lang="en-US" altLang="en-US" sz="2800" dirty="0"/>
          </a:p>
        </p:txBody>
      </p:sp>
      <p:pic>
        <p:nvPicPr>
          <p:cNvPr id="59394" name="Picture 2" descr="http://www.oilpainting-frame.com/upload1/file-admin/images/new16/George%20Caleb%20Bingham-887527.jpg"/>
          <p:cNvPicPr>
            <a:picLocks noChangeAspect="1" noChangeArrowheads="1"/>
          </p:cNvPicPr>
          <p:nvPr/>
        </p:nvPicPr>
        <p:blipFill>
          <a:blip r:embed="rId3" cstate="print"/>
          <a:srcRect t="2781"/>
          <a:stretch>
            <a:fillRect/>
          </a:stretch>
        </p:blipFill>
        <p:spPr bwMode="auto">
          <a:xfrm>
            <a:off x="4495800" y="3962400"/>
            <a:ext cx="3429000" cy="2663532"/>
          </a:xfrm>
          <a:prstGeom prst="rect">
            <a:avLst/>
          </a:prstGeom>
          <a:noFill/>
        </p:spPr>
      </p:pic>
      <p:pic>
        <p:nvPicPr>
          <p:cNvPr id="59396" name="Picture 4" descr="http://www.chinaoilpaintinggallery.com/oilpainting/George-Caleb-Bingham/Canvassing-for-a-Vo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3224031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770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en-US"/>
              <a:t>Heyday of the Second </a:t>
            </a:r>
            <a:br>
              <a:rPr lang="en-US" altLang="en-US"/>
            </a:br>
            <a:r>
              <a:rPr lang="en-US" altLang="en-US"/>
              <a:t>Party System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57150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Election of 1840 marked rise of permanent two-party system in the U.S.</a:t>
            </a:r>
          </a:p>
          <a:p>
            <a:pPr>
              <a:spcBef>
                <a:spcPct val="0"/>
              </a:spcBef>
            </a:pPr>
            <a:r>
              <a:rPr lang="en-US" altLang="en-US"/>
              <a:t>Whigs and Democrats evenly divided the electorate for next two decades</a:t>
            </a:r>
          </a:p>
          <a:p>
            <a:pPr>
              <a:spcBef>
                <a:spcPct val="0"/>
              </a:spcBef>
            </a:pPr>
            <a:r>
              <a:rPr lang="en-US" altLang="en-US"/>
              <a:t>Parties offered voters a clear choice</a:t>
            </a:r>
          </a:p>
          <a:p>
            <a:pPr lvl="1">
              <a:buSzPct val="75000"/>
            </a:pPr>
            <a:r>
              <a:rPr lang="en-US" altLang="en-US"/>
              <a:t>Whigs supported a “positive liberal state”:  government should support and protect industries that help economic growth</a:t>
            </a:r>
          </a:p>
          <a:p>
            <a:pPr lvl="1">
              <a:buSzPct val="75000"/>
            </a:pPr>
            <a:r>
              <a:rPr lang="en-US" altLang="en-US"/>
              <a:t>Democrats supported “negative liberal state”: government should not interfere in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2342535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Heyday of the Second </a:t>
            </a:r>
            <a:br>
              <a:rPr lang="en-US" altLang="en-US" sz="4000" dirty="0"/>
            </a:br>
            <a:r>
              <a:rPr lang="en-US" altLang="en-US" sz="4000" dirty="0"/>
              <a:t>Party System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20000" cy="4373563"/>
          </a:xfrm>
        </p:spPr>
        <p:txBody>
          <a:bodyPr/>
          <a:lstStyle/>
          <a:p>
            <a:r>
              <a:rPr lang="en-US" altLang="en-US" dirty="0"/>
              <a:t>Whigs</a:t>
            </a:r>
          </a:p>
          <a:p>
            <a:pPr lvl="1"/>
            <a:r>
              <a:rPr lang="en-US" altLang="en-US" dirty="0"/>
              <a:t>Industrialists, merchants, successful farmers, more likely Protestant </a:t>
            </a:r>
          </a:p>
          <a:p>
            <a:r>
              <a:rPr lang="en-US" altLang="en-US" dirty="0"/>
              <a:t>Democrats</a:t>
            </a:r>
          </a:p>
          <a:p>
            <a:pPr lvl="1"/>
            <a:r>
              <a:rPr lang="en-US" altLang="en-US" dirty="0"/>
              <a:t>Small farmers, manufacturing, more likely Catholic</a:t>
            </a:r>
          </a:p>
        </p:txBody>
      </p:sp>
      <p:pic>
        <p:nvPicPr>
          <p:cNvPr id="4098" name="Picture 2" descr="http://blogs.evergreen.edu/ebestiary/files/2012/0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96462"/>
            <a:ext cx="2057400" cy="3161538"/>
          </a:xfrm>
          <a:prstGeom prst="rect">
            <a:avLst/>
          </a:prstGeom>
          <a:noFill/>
        </p:spPr>
      </p:pic>
      <p:pic>
        <p:nvPicPr>
          <p:cNvPr id="4100" name="Picture 4" descr="http://www.buckhead.net/buckheadrevisited/images/0ro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5575"/>
            <a:ext cx="1905000" cy="2425701"/>
          </a:xfrm>
          <a:prstGeom prst="rect">
            <a:avLst/>
          </a:prstGeom>
          <a:noFill/>
        </p:spPr>
      </p:pic>
      <p:pic>
        <p:nvPicPr>
          <p:cNvPr id="6" name="Picture 2" descr="http://blogs.evergreen.edu/ebestiary/files/2012/05/1.jpg"/>
          <p:cNvPicPr>
            <a:picLocks noChangeAspect="1" noChangeArrowheads="1"/>
          </p:cNvPicPr>
          <p:nvPr/>
        </p:nvPicPr>
        <p:blipFill>
          <a:blip r:embed="rId3" cstate="print"/>
          <a:srcRect l="7407" t="4820" r="7407" b="51796"/>
          <a:stretch>
            <a:fillRect/>
          </a:stretch>
        </p:blipFill>
        <p:spPr bwMode="auto">
          <a:xfrm>
            <a:off x="3200400" y="4191000"/>
            <a:ext cx="2743200" cy="2146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6348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err="1"/>
              <a:t>Tocqueville’s</a:t>
            </a:r>
            <a:r>
              <a:rPr lang="en-US" altLang="en-US" dirty="0"/>
              <a:t> Wisdom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Alexis de Tocqueville praised most aspects of American democracy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Warned of future disaster if white males refused to extend liberty to women, African Americans, and </a:t>
            </a:r>
            <a:r>
              <a:rPr lang="en-US" altLang="en-US" dirty="0" smtClean="0"/>
              <a:t>Indians</a:t>
            </a:r>
            <a:endParaRPr lang="en-US" altLang="en-US" dirty="0"/>
          </a:p>
        </p:txBody>
      </p:sp>
      <p:pic>
        <p:nvPicPr>
          <p:cNvPr id="2050" name="Picture 2" descr="http://upload.wikimedia.org/wikipedia/commons/5/5e/Alexis_de_tocqueville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2362200" cy="2852469"/>
          </a:xfrm>
          <a:prstGeom prst="rect">
            <a:avLst/>
          </a:prstGeom>
          <a:noFill/>
        </p:spPr>
      </p:pic>
      <p:pic>
        <p:nvPicPr>
          <p:cNvPr id="2052" name="Picture 4" descr="https://placesjournal.org/assets/legacy/media/images/Esperdy-Banham-10_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829" y="3276600"/>
            <a:ext cx="3598775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15398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Democratized Religion: The Second Great Awakening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popular movement was more powerful than the upsurge in religious activity that took place in </a:t>
            </a:r>
            <a:r>
              <a:rPr lang="en-US" dirty="0" err="1" smtClean="0"/>
              <a:t>Jacksonian</a:t>
            </a:r>
            <a:r>
              <a:rPr lang="en-US" dirty="0" smtClean="0"/>
              <a:t> America.</a:t>
            </a:r>
          </a:p>
          <a:p>
            <a:pPr eaLnBrk="1" hangingPunct="1"/>
            <a:r>
              <a:rPr lang="en-US" dirty="0" smtClean="0"/>
              <a:t>In the early 1830s, the Second Great Awakening was in full swing.</a:t>
            </a:r>
          </a:p>
        </p:txBody>
      </p:sp>
      <p:pic>
        <p:nvPicPr>
          <p:cNvPr id="10242" name="Picture 2" descr="https://upload.wikimedia.org/wikipedia/commons/0/0f/1839-m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6492"/>
            <a:ext cx="4114800" cy="298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usercontent1.hubimg.com/8840802.png"/>
          <p:cNvPicPr>
            <a:picLocks noChangeAspect="1" noChangeArrowheads="1"/>
          </p:cNvPicPr>
          <p:nvPr/>
        </p:nvPicPr>
        <p:blipFill>
          <a:blip r:embed="rId3" cstate="print"/>
          <a:srcRect l="3333" r="3333" b="8772"/>
          <a:stretch>
            <a:fillRect/>
          </a:stretch>
        </p:blipFill>
        <p:spPr bwMode="auto">
          <a:xfrm>
            <a:off x="152399" y="3657600"/>
            <a:ext cx="42672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Charles G. Finney and New York’s “Burned-Over District”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172200" cy="4373563"/>
          </a:xfrm>
        </p:spPr>
        <p:txBody>
          <a:bodyPr/>
          <a:lstStyle/>
          <a:p>
            <a:pPr eaLnBrk="1" hangingPunct="1"/>
            <a:r>
              <a:rPr lang="en-US" dirty="0" smtClean="0"/>
              <a:t>Charles </a:t>
            </a:r>
            <a:r>
              <a:rPr lang="en-US" dirty="0" err="1" smtClean="0"/>
              <a:t>Grandison</a:t>
            </a:r>
            <a:r>
              <a:rPr lang="en-US" dirty="0" smtClean="0"/>
              <a:t> Finney, a Presbyterian minister</a:t>
            </a:r>
          </a:p>
          <a:p>
            <a:pPr eaLnBrk="1" hangingPunct="1"/>
            <a:r>
              <a:rPr lang="en-US" dirty="0" smtClean="0"/>
              <a:t>1830 - Finney led the largest religious revival ever seen in Rochester, New York.</a:t>
            </a:r>
          </a:p>
          <a:p>
            <a:pPr eaLnBrk="1" hangingPunct="1"/>
            <a:r>
              <a:rPr lang="en-US" dirty="0" smtClean="0"/>
              <a:t>By the late 1830s, the area where Finney preached had become known as “the burned-over district” because of the fires of religious enthusiasm there.</a:t>
            </a:r>
          </a:p>
        </p:txBody>
      </p:sp>
      <p:pic>
        <p:nvPicPr>
          <p:cNvPr id="9218" name="Picture 2" descr="http://reformedlibertarian.com/wp-content/uploads/2014/10/fin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9" y="1752600"/>
            <a:ext cx="209549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Lyman Beecher and the Growth of Voluntary Societies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Lyman Beecher helped to launch the growth of religious volunteer societies.</a:t>
            </a:r>
          </a:p>
          <a:p>
            <a:pPr eaLnBrk="1" hangingPunct="1"/>
            <a:r>
              <a:rPr lang="en-US" smtClean="0"/>
              <a:t>The goal was to strengthen the moral sway of Congregational-Presbyterian Protestantism against the individualism of Jacksonian Democrats, Catholics, and other Protestants who disagreed with them.</a:t>
            </a:r>
          </a:p>
        </p:txBody>
      </p:sp>
      <p:sp>
        <p:nvSpPr>
          <p:cNvPr id="8194" name="AutoShape 2" descr="data:image/jpeg;base64,/9j/4AAQSkZJRgABAQAAAQABAAD/2wCEAAkGBxQTEhUUExQWFhUXGRwYGRcYGB0cHBoYGhocGhgXHxcaHCggGhwlHBoYITEhJSkrLi4uHR8zODMsNygtLisBCgoKBQUFDgUFDisZExkrKysrKysrKysrKysrKysrKysrKysrKysrKysrKysrKysrKysrKysrKysrKysrKysrK//AABEIAQYAwAMBIgACEQEDEQH/xAAcAAABBQEBAQAAAAAAAAAAAAADAQIEBQYABwj/xAA6EAABAwIDBQYEBQQDAAMAAAABAAIRAyEEMUEFElFhcQYigZGx8BOhwdEHFDLh8SNCUmIzQ3IkguL/xAAUAQEAAAAAAAAAAAAAAAAAAAAA/8QAFBEBAAAAAAAAAAAAAAAAAAAAAP/aAAwDAQACEQMRAD8A0dQXQXuv6oxdIuUF8AygIxMFsuqUCxTSY1QNqv4BDaT70TnjUJAMygJkmVBbgnOJ1KYIH2QM3zOSR74y98kQuzhRn1CdRn79EBd6LJu8NBohsDnTA5lMLHWsQOYKCUG2vmT+yWOASMa7RptmYMIgBaJcCEAqoShiV7pNvNMdU980DhaV27bomB3v7pS/nGiBlPxR2C6GxE3pQPYzXREdGUpjHWKVw5IG1DwzTG3P2RHDomtdfNBNdTM6KPUapLX5pj3D36IGNpngkqNJ5BKTayUHWY6oBRBytKbUPz95JzmmJUf40mJ99UDnPz1TS4wbSnBjnHdAl14/labZ2wN0S+5IEj6IKDA7Jq1TYQ3UnID6q/wWwaVMZF7jqfoFcuqADkNPRMFcII9HBBv6WNGkAD1Ug0JzAI6JRVHgnySgG5mkBBq7Pa43a09QpgPBMcb8UFc/Y1M/2X5T91R7Q7POH/EZ4hxifFbBoOqZUDdUHmj2uYdxwghPa4SvQMXs6nVEOAI98FRbR7NtbvOZItLWzqOfBBQMIi15y+6ewcUymP7eGafTbb5oD00gN02k5OcfNApmU2kOiQO4++KRt8vT5oLF2SA9vXqjVihEXhArT79U12a4jNNCBtTh8lF+FClON/khOdwE+Hkgt9gYPfqMqxZs+ma1T3WsqzYOHcyn3gQSZE/bRWkIIlZijOpkmArOEraYQQW0z4Ij3HIBTgxI5iCEWmM4HuyVtTyUssQi2BbNA5j54pXtkfdNZOp8kUQggSWm0eiMXyLhDxLG6qKyvu6yPmEFXt/Zg3S+mLj9QGo4rPtItn4+8lsatnf6utzCymLZ33a3QNNvVJPHguK5ovJQPAlNaeX7orW2TmNE8fFAd54Ibm+/5XVSuZmgVzrdfukabJMoSOqXyQPItqh0qsOEcU5zipexsMHVhvTAvGlv3QaKtit1rQSAfL1UmlUBCrcTS3602sI0t5lWjKcIHgrg5DNS+q4PQSA5cXoO+kc9AQuSh0qHVrwLImHdMoJTghlgOqaX+YQjXA6FB1VhjiPRVWJkXAkagZ81Y1sRulAr1GAb+XOfmQggPG8HMdMG7TwPJ3BUO0BFQyIm/VXmJMGMw4y0/TwVTtphFT3kgitTyFzSALpzD4oFDbJ9NsDJI3K66mdECkdFzhbkmFxuBmlaw/sgab5ZIkQEjSU9wlAM8OPorPYI3TfnfIcVXhvX9vuiuc5lCs8QdxhdHHiEF02vTlzmui9ybAlTcHtFrm2cDGf8rxDHYOtjHAtri/eDC8NcCTrvODRqYBm+SBQ2ni8BWbRrEgSLHIgm0EZoPdKtUXMqAzard+7hkMyoW2MNUpYd1abtG8QeHBeIY7aNWsXnec1ouRMQJMR5oPpDC4xj8nNKfVA0t6LxDse7Gvpv3JIaO4b7wNjE84W12d2ocwxXBDSAA4jI6gzzlBocc/ci/KeZR9m4mROth+6p9r1t8NLSTOUe+EI2yKJaDOesFBdPquzGeXUffkkpsLgTodRn4jIptB5iTAPuJspTMW2MoJFx0QQKrHAZklpy4jX5KQ2i1w7wluf7o7BIMiSPnzCrdp4vcG8MhcjWNbaoFx9PdYRNgCQdRF1nau0BWp74zPpxUpm3GPY9zSD3XOaJtAbe2apezznOwzHOAuC5saAk2PFAYPtAzRKbkxrJT6dygKbJzR46JjSn0re+aB77BNaRnHNOqsXDJBw6IjskjCuQI7NTMCN6nWaAL0yDOV5UF4M2RsLiTD2C28I+k/NB5Jszsr8Ub78RRY4PBaHkyADZw7pDl6XsPsRhXVqLqdR9RlMTUa6XMfUH6XN3v0XvAtkp1bZjGuaBSDiB3SSB+5Wk7O4R1Omd4gkkmwgAaNA4BAfbNH4lM0zk7McVge0PYKlUoOdTEVg6bnukcCFvqrr2SOoFzSIvFhz4IPGMT2CxzH034So95c1u89lQ7ramsFrhAF4nRXm1K+Loj4GOo/mKcANxLGgOE5hzW3Mf5QFrqeAoFx7pp1JlwEg31MESrKlhWtlrIMi7jmeUlBhex+LdVG6w/ELSWkZboFg6ekc1t8PR3ReJ80HZ3Z6lQc6pTBa947/A8LaIuKrBs3QEqkgO3Rci3WJhBbTLmtedBM8zp5fRNNUEAyAc5/1yH3XNxYDgHkAXkTaDlM6oLGjUcBaOY+yjbUwzKzCze3XERIsRPgoX541Kgpse1rGDvtc1zXyY3ADG7HQ3S43YlN1RlUDdqtLTvSe8GnIgESIJ6IPMMXTOFqvaA4bu8DvSJ3u7rxC1uwBu0AIsW25SZVJ+JmIbVe3cILmyx0Tlm0yeElXGyKo+BTAOTQJ569UHGd6YsjNHRNnL38kQO/hAg1hHplBDsvsnA3QSKoTDll74rnuMz5pQ4wg5rcuCcWJzQngIAboyUfGuLGkjSP3U53JAxdOWO5hBZ7HxXxA2brTvaA2OS8oxGNqUKLntt8J+9c2Iyjy9EHFfiu4Mj4UvAkiQLEWzQeoUqTnSZ3RomYHHTUdRfG+0Bw5tJies5ry7YP4vOLi3EUQxkWcwk34GQtHsHabsXU/NMlrGu3ATIlly757qDcV2A5ge+aivrgGBZGqVJCqqoJyF0DsdtGAYzWV2htE3Hy/hXtelPCVQ7QwufH39EEmvt0UqTIAe8CSOHAc+KZiMB8bBvq16jmloLy7egDTTIAaKnp4cueN5oixB8eC0e0aVSqKeDFJxo1Wf1asCI0aJGZiSUGR2JTx1KpQcXOfSe/4UEGWz+kyMxFxOS9E2xjS2nU3T3mjdEf5uH0speDwbaTG02kuDMi7McyeizW39ph1b4NMgkSSOL4MNk+8kGG240veSAbCMrw3mBlZaPst3qAHALS7M2e1zA6tRDZzvN/BVDxQp1CyiC2b2u0nrmEHFqeYTtziuFO/BB1MZaIkQUxnEpwQEe1OCeB4Lg23NAu6Eq5rPd09tNAINK57LI4bGiZU4oM7trBmq34LQYeRvcm5krA9otmmpi3w0mBAbncAiPRepYpp+BVqM3TUAMb1h0JVDsvsSzEj4lTFO+J+qabg3cdqA06TqgJhdkYZzWAtaw7okG0GwINs1usBs9nwTS3QWOBbDeB6aqmwXYKnO/VxNeq6dXiOWQTMNsbFYSo51Gp8aiTJpPPft/g4CJtkUF5sppY00XkkssCcy3Q+Skiioey8fTxA+IzoQf1A8HDQgqXin7oyuEEGuwAKg2g/edAGvXMq8eZknILLfmAXlrYkG/Wc/BBZYGi0Fs2uDK1oYx1IbtQtFu8wj6yLrHNxAbd2nBeZbXq1aVeq2jUqtpE/oa9wbLrkRMBB6j2r7aUsOPg0IfWdYAX8TCrOzGxhXw5qPnfc6XO1Lv8j55cl5jh8K/wCKCyS8XJ5i8nyXp3ZLtVRLmUS5zXOFw4GJ/uEjVBo9r4InDw2o7fa3K3eI5O+izHZqg7dL3NIMnPpfornFbUms6ju77WQQWu717iDqOqK9v+IEHh5EFAM3mEgF+aexnRMg9ECvcme4SieWXu64M1QS3jLkkjSE4N5p4FkD2g6rgV2iY+3h880BD4KPUT0kIIlR4AdTOotOXL5lZDDbAfXe4Mc5h3oc0TG9fwC0PaMQ0VL92AYtaePVWmA2y0sY8TIs6Olra3QQMB2UxtADdxTyMy0wfIkWWk2e4jR02km9+qn4XajXAFdiK7YnXNAh3WmSAJ1gZ9Rmqbam0Qwhs5mAJ1KXa20WNpkky2L5LG7NrfHr/Ece7TynMkZAaayg0naDGfCpWJkjTnks32bdMuM8z7zUftLtA1ju076ZG1s1K2c97abWUwXuIMAAkk6x04FA3bWJLnCm2ZMSRlzH7Kg7UU24Si1+4XOeSGk5bw/UeYHKy9G7O9jzTf8AGxLpcf8AqGV7988eQ5ryH8Su0f53Fucw/wBGl/TpRlug95w6keUIKLBbRqMf8QO7xtPER6K7wdR9WpvUGEui5aP7jYZZLMPuOmi1HYjboo1Nx4BaT3bZHhxhBv8AY2BqfEDniTSY2mHwe8WtAJ5/stEb2QmYnfa0g29QjtpiCfeSATRfzTYvmjtZohVWRCCOTBuiUXzomOFzxTmGIQTmXy+acBxF0hOV/fVI4oEa5NGcFDPknMPG90DmsKcuv765JiBKjBBBFuCye16dPCV2N33D4rd5ozFzEfZXnaDbVPDUi9xuf0t4lZntDSO0dj0cYwb1bCksqgC+6DcwOALXZZSgvcND2kitEjKN2I1gjkodbbLKLT8XFMIGW7JdEcgvPdj9oqjDfvNIuOehCTCbNxmLeTQoVKjSdGwwX1ee6PNBosft9tcbtLf3c3PcCAP/AK+BQaW0xHdB3WnN3dAjN0DMnjZbLs7+HFctH5uq2mIvTpHeJPN9gPCVqNndhcFSIcKO+4ZGoS6IyO6e6PJBg+y+wK2LcKre5SJk1Xtz/wDDf7pGuXVeo7O2cyg0NpNji4/qPirAhRsfjGUab6tRwaxg3nOOgH1QYf8AFrtN+Ww/5em6K2IEEzBbSyc62ROQ8V4M0SbCwgR0yVp2p247GYqpXcD3zDR/iwTujwB+ZVZAHzEc0DXOERF8/smtcRceHvzT8MLzqiGn3tJnTXig9S/D/bjajAxx/qC0HXmPC63DyNF89tqPpuDmy0iL9cl6x2M7W06zGsqOAqixBtPDNBpnH1Qiw9VNiRITagQQXMvZNa64lSqjTw+ajdeiCeW2lBez5++CJMceq4GwMIGAD15aIjWZapOCc0wLoGu+qBvg1GUx+p5gCPFx6AKr7S9raGFHeO885MHyso34T1H42vXxtUOHw4pUhMNAcJf1dAb5oNj2i7FYXGMAqM3XNENqMMOHCdHDqFUdldgVtmCqx25VoPfvBzRBggA7zTkfMLdJSEGRwnYnZhd8VmFpmchcs8GTujyWnw1NrGhjGhrWiA1oAAHIDJRvyoY7uCQf7OHipQJ4QgfC4hIUiB3oLrwP8T+3JxbzQoOAwtM/qH/a4W3v/IP6eOfBXn4t9ui4u2fhXcq9QaDWkD6nw4ryvEwQ0ADu9eP0QMpniMuUZ6oVUybRZSXvAEReDdBw1MkWm/ogkUGECTeD9AmYRxLynYiqI3WzbL30snYGgcwM+NhmglVH6cuEKHXJFWWmCIynPNFfVBdH+IInT0QKHeJMi+qDZdnu3tahDav9VmV7uA5HVen7J2tSxNMPpuniDYg8wvCalMAxEfuj4DaFSg7fp1C08teUeCD3mrTsojmrJ9n+3/xCGVw1p/yGXTktpugjezBvIyIQIGch+ySvXZSb3nRmqLtT2oZhWmDLjp8l5B2g7SVsS47ziG8AbIPWtpdscPREmoCZs1tyOpyCwvaH8QqtSW0u4Mt4XKxdNhzOX1T6TA83iAM4+V7oGPe55LnkknUr0j8OfxJbgaQw9akXU99zt9h7zQ65lpHevOuS89eAMo96ZJaTSSJueHvSyD6o2Xt2jXpirSfvMdbeFwDwMfpPIwp7n5ReV809lMNivzVCjhatSk+q8BzmEgbv9znC4IDQTcaBfSlCjugNEkNAEnM8zzKBQ28k24J0rOHtE44h1IUy5rXRvN55W4K/a8xlCAi89/Fft4MDSNCg4fmqgzF/hMP95/2OgPVXXb3tc3Z2H3zDqr+7SZxOrj/q3PnkvmytiH4is+tVcXOc7ee46k/TlwQcyWiSZc65Jzk6nzRsOcj1v4whVHFxPD0GnRSsA4A5ZifHIhAOsJgAHr43TxustqJzRQ0b3H3qo1Rpd4oA7xcbDKynb260xYRlKFSoboF73PWITMVVm3SY46+iAUndcb3gSOJUjDNkjl7yUesB3W9SSFYYNm62Yn14DRBJ3ozjLl0TN8OzFuXGUEDeMC5Jn1VgxoYIJyvw8eaCM6jp79Fedm+02IwsMkPpf4u/tvofos78fes05gnoFJo0g0iSSeKCHi8c+u99R030JyGcBVGFAmXWHn0U34JDHTE398lDog8Y0QEqPJEae7JtF4Hjr5e4UilRFtc8/fuUZ9OOHGw9hANveE35dfJE2e0lw8kItziIzy5qy7P0wahLiYAJMZ6+SD1T8HtiA1K2LcLt/oU+RMOeY6bonqvUiyREwvPvwWeThsQ05Cv3TpemyROsFehoI9DCMpiGiFF27tanhKFSvVMMYJ5k6NHMmysHkAEuIAAkkmAAMySvnH8Ve235+v8ADpH/AONSJDI/7HCQah65AcL6oM72s7R1sfiTWqTwYzRjdGiB5nUqI+jugN1zK7AUYBeQYybaZOvySl5MkjXx6TGaDhYXgcdMk01HbwIOVsveiKKQMk5adPug8YQE/Ols7wF9R9kPE1Q8Ddzn36KM/PijU8ODeCECMxJAgjofVScNTBO9Mj+Uopm9wc5B+48UKpTLTLe7xCBtPvVDEwTEcFYYmvu2A/nS6hYNkEnQAlGIJvnzjlmUE7ZrLA5Z9LaoNbE6E594/wDnQKS527T8Brxsq25dlmfIBBNwsRcjePLJSaOFJ4SfZKNhaAAFpM+z6o8gaj1QUFd43TGuvj8zdVlI+vvqplRhmCT42QMPSvCCTT4+x4JzWk2jxRHtLQL24cFIwoF7c88zwyQQag4dMlc9nsO9w3WCX1HBjeZJgKpfUvH+2vndek/hLgA/GUzBIpNfUz1/S23Uz4IPXOzux2YTDU6DMmC5/wAnm7nHmTKskgWS/Ejtc3AYY7hHxnginy4vPITbmgx3409toBwOHdcx8dzTkMxSB55u5W1XjJbJ6n5qVVf8Vxe4949506k3JQQP26WQEfVygWbYDmjUW3BNzw4XUdtDz87gSppdugn95QAr1NI4/wAwhMZYnXLw9UwVb5e/VSGtsd3K6Cue+T5KwpTooG7LoVhRgNIdaM9M9UHVapbPpzhCpMMF5MzPyTKtQvdf3zUvGd1jW2yBn30QNw9KWkkZz59FzGknp9ozUjZb+Wc5ozHNa5wDZ6aWQRdpVHbob1iOAtfiu2dRk7xMAGEPaJG8Dy+al4Wkbcr5/dBMNdx/47XuZCbSoGbk9PFOfUAgQQZ+oj6o7XxcIM8+pvCSJGSHhASXRzMaDhbqlqu3Rb2EuBFoOt8p4ID7jj/cbcArLDd0CMr566/RDwWFJgReJvw6BWFSlEkkERAjickFHVp7roFhnr58xYr2T8L8dh8Lga+KrvbTbvhpc43IY2wAzJJc6wXkmNJL5JtAaPWPmoG1XneAOVjc6xGWXJB7Xsv8WaeIxjmbvwsKylUeHVP+So9pbugCYbImG3JPBeU9q9tVcbialWpIEw1sfpaCd1qaKPwqYZAFR0F5yhubW8r3PQKBUfug2vrf6oGYl0N3QBJtbiNeCdRpNA7wvmDa3ACfd0Kg2xdnwn5qWWOgCPrfjmgbRveLRN+JCbjG2geqkNcIiJ/lBdJ0J4H34II26BGROR5Z/PJMbSghwkceaJUaTl8+HGdEzf3M0CPpjM25eiQNLz/qPcpKNN1R0nL7qyqDdaYGQifqgjYWkC4Cw1n9o6KVtdn6Rf3mUmDFy6JuB52+idtV4JHQ9ECbPBjwyuh1HFrrjNGwptr7yv5IOKZeT09NEAsTSl2nsxCnfF3GiDf2NFXvfLhz5ZQeSlspbzrniBfrogPhKc7zne+akAF5AH6Rr7zQzUaNfPopGCqA5cfdkGexrSW7xiZufnlGikYO1Ef7KPVdvNnnopmEYNxo92KCZhSZF72B+l+hUtzT0nyN+aiYZ94jKONyppqgzvETyzP2QQcdSIsR3he10zCYcOrfEI7rGiAbAu+oFvkpnwd57Wzd2p8Tr4ou0KQY34YdP/6vb3oEEDGPDiSSZOvqSVU4kkwJ5eKsagsCSLCCDJ96qKaO86PckZoOaIAty+5T2VDN5IHz09UQWzjJLToEZ399UA31iTwI8uadSy9+uq5lMibfLXjyXVnAGBERnw5Sgj4o7tmzMX8RxUX4Je6XX6/L0VkzkPDyTmM5et+RQJTgAGAchZEfe0C/vVPNDXRR30zNz/GuaCRQGbrRn18FDxrxNvesKcx0CJ0lQcVEgmdB7lBJoxGhTMTTkTqEalStIiDfouY0wZ4oKknS/vNSxXIFpUfEtO8bjO30U/CUgTNtP3QDwtHeMutp1VjQIacxna/mm1oaIETwlCwtBzjLpznPTSEFAahiJzPop+Ar9w/6rlyAzMRFxra/qpDcibnL7lIuQXeznGnRNTNzu60/46aqueN8mdPmuXIE+DMzwUFtI7ogxJLv2+QXLkAKT77rrnOePJW2Hw280uyyHv5pFyCv2riCyWZ7154DVBwQk8vYXLkE3eEm2Xoihp8YzngFy5A17rAmCOCg1ql7Zfb0XLkEs36Z/so2IZJDuf0XLkBKGI3SBf8AnxRX1hAzuY80i5BX44gGdf2UkVNxspFyBuHqS+9yb/NXNAwY9wFy5B//2Q=="/>
          <p:cNvSpPr>
            <a:spLocks noChangeAspect="1" noChangeArrowheads="1"/>
          </p:cNvSpPr>
          <p:nvPr/>
        </p:nvSpPr>
        <p:spPr bwMode="auto">
          <a:xfrm>
            <a:off x="155575" y="-1851025"/>
            <a:ext cx="28289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s://mstartzman.pbworks.com/f/Lyman%20Bee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19907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Revivalism and Moral Reform Movements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rights of women and opposition to slavery were not the only reform causes to spring from the revivalism of the Second Great Awakening.</a:t>
            </a:r>
          </a:p>
          <a:p>
            <a:pPr eaLnBrk="1" hangingPunct="1"/>
            <a:r>
              <a:rPr lang="en-US" smtClean="0"/>
              <a:t>Treatment of prisoners, the mentally ill, temperance movements, and rescuing prostitutes were also focuses of reform.</a:t>
            </a:r>
          </a:p>
        </p:txBody>
      </p:sp>
      <p:sp>
        <p:nvSpPr>
          <p:cNvPr id="7170" name="AutoShape 2" descr="Image result for steps of a drunk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steps of a drunk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devonmapnotebook.wikispaces.com/file/view/drunkards.jpg/180017155/drunk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191000" cy="2991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Utopian Religious Communities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Mother Ann Lee and the Shakers</a:t>
            </a:r>
          </a:p>
          <a:p>
            <a:pPr eaLnBrk="1" hangingPunct="1"/>
            <a:r>
              <a:rPr lang="en-US" dirty="0" smtClean="0"/>
              <a:t>John Humphrey Noyes and the Oneida Community</a:t>
            </a:r>
          </a:p>
          <a:p>
            <a:pPr eaLnBrk="1" hangingPunct="1"/>
            <a:r>
              <a:rPr lang="en-US" dirty="0" smtClean="0"/>
              <a:t>Robert Owen and the New Harmony Community</a:t>
            </a:r>
          </a:p>
          <a:p>
            <a:pPr eaLnBrk="1" hangingPunct="1"/>
            <a:r>
              <a:rPr lang="en-US" dirty="0" smtClean="0"/>
              <a:t>Joseph Smith and the Church Of Jesus Christ of the Latter-Day Saints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6" name="Picture 2" descr="http://hancockshakervillage.org/wordpress/wp-content/uploads/2012/07/Shakers-dancing-color-300x2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857500" cy="1933576"/>
          </a:xfrm>
          <a:prstGeom prst="rect">
            <a:avLst/>
          </a:prstGeom>
          <a:noFill/>
        </p:spPr>
      </p:pic>
      <p:pic>
        <p:nvPicPr>
          <p:cNvPr id="6148" name="Picture 4" descr="http://indianapublicmedia.org/momentofindianahistory/files/2013/03/Karl_Bodmer_New_Harmony_1832_-_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4876800" cy="27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68580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Transcendentalism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Extreme form of Romanticism</a:t>
            </a:r>
          </a:p>
          <a:p>
            <a:pPr eaLnBrk="1" hangingPunct="1"/>
            <a:r>
              <a:rPr lang="en-US" smtClean="0"/>
              <a:t>Centered in New England</a:t>
            </a:r>
          </a:p>
          <a:p>
            <a:pPr eaLnBrk="1" hangingPunct="1"/>
            <a:r>
              <a:rPr lang="en-US" smtClean="0"/>
              <a:t>a spiritual state that “transcends” the physical</a:t>
            </a:r>
          </a:p>
          <a:p>
            <a:pPr eaLnBrk="1" hangingPunct="1"/>
            <a:r>
              <a:rPr lang="en-US" smtClean="0"/>
              <a:t>Margaret Fuller, Henry David Thoreau, and Ralph Waldo Emerson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Democratized Education: The Birth of the Common School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years during which Andrew Jackson dominated American politics were also years in which the nation’s public school system was radically transformed.</a:t>
            </a:r>
          </a:p>
          <a:p>
            <a:pPr eaLnBrk="1" hangingPunct="1"/>
            <a:r>
              <a:rPr lang="en-US" smtClean="0"/>
              <a:t>Various individuals with their own agendas contributed to what came to be known as the Common School Crusade.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Democratic </a:t>
            </a:r>
            <a:r>
              <a:rPr lang="en-US" altLang="en-US" dirty="0" smtClean="0"/>
              <a:t>Political Institutions</a:t>
            </a:r>
            <a:r>
              <a:rPr lang="en-US" altLang="en-US" dirty="0"/>
              <a:t>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700" dirty="0" smtClean="0"/>
              <a:t>Politics of Universal Male </a:t>
            </a:r>
            <a:r>
              <a:rPr lang="en-US" altLang="en-US" sz="2700" dirty="0"/>
              <a:t>Suffrage </a:t>
            </a:r>
            <a:endParaRPr lang="en-US" alt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5638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600" dirty="0"/>
              <a:t>Most states adopted universal white male suffrage by the 1820s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Many appointed offices made elective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Professional politicians and stable, statewide party organizations emerged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Politicians like Martin Van Buren promoted benefits of two-party system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/>
              <a:t>Concept of loyal opposition accepted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Democracy spread to presidency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/>
              <a:t>Most presidential electors chosen by popular vote rather state legislature by 1828 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/>
              <a:t>Participation rates rose from 27% in early 1820s to high of 78% in 1840</a:t>
            </a:r>
          </a:p>
        </p:txBody>
      </p:sp>
    </p:spTree>
    <p:extLst>
      <p:ext uri="{BB962C8B-B14F-4D97-AF65-F5344CB8AC3E}">
        <p14:creationId xmlns="" xmlns:p14="http://schemas.microsoft.com/office/powerpoint/2010/main" val="2752366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Women Become Teachers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Catherine Beecher argued that women were much better equipped than men to be teachers.</a:t>
            </a:r>
          </a:p>
          <a:p>
            <a:pPr eaLnBrk="1" hangingPunct="1"/>
            <a:r>
              <a:rPr lang="en-US" dirty="0" smtClean="0"/>
              <a:t>In 1837, Mary Lyon founded Mount Holyoke Female Seminary in Massachusetts to give future female teachers a college education.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New Structures for Schooling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Horace Mann helped create a state Board of Education in Mass.</a:t>
            </a:r>
          </a:p>
          <a:p>
            <a:pPr eaLnBrk="1" hangingPunct="1"/>
            <a:r>
              <a:rPr lang="en-US" smtClean="0"/>
              <a:t>Mann believed in state standards for the schools.</a:t>
            </a:r>
          </a:p>
          <a:p>
            <a:pPr eaLnBrk="1" hangingPunct="1"/>
            <a:r>
              <a:rPr lang="en-US" smtClean="0"/>
              <a:t>Mann started “normal schools” to train teachers.</a:t>
            </a:r>
          </a:p>
          <a:p>
            <a:pPr eaLnBrk="1" hangingPunct="1"/>
            <a:r>
              <a:rPr lang="en-US" smtClean="0"/>
              <a:t>Mann believed in moral education.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The Nation’s Textbook: McGuffey’s Reader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Began 1836, by 1920, 122 million copies had been sold</a:t>
            </a:r>
          </a:p>
          <a:p>
            <a:pPr eaLnBrk="1" hangingPunct="1"/>
            <a:r>
              <a:rPr lang="en-US" smtClean="0"/>
              <a:t>Designed to create a literate and patriotic society</a:t>
            </a:r>
          </a:p>
          <a:p>
            <a:pPr eaLnBrk="1" hangingPunct="1"/>
            <a:r>
              <a:rPr lang="en-US" smtClean="0"/>
              <a:t>Included ethical instruction</a:t>
            </a:r>
          </a:p>
          <a:p>
            <a:pPr eaLnBrk="1" hangingPunct="1"/>
            <a:r>
              <a:rPr lang="en-US" smtClean="0"/>
              <a:t>Portrayed the U.S. as white, middle class, hard working, and sacrificing for the common good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791200" cy="762318"/>
          </a:xfrm>
        </p:spPr>
        <p:txBody>
          <a:bodyPr/>
          <a:lstStyle/>
          <a:p>
            <a:r>
              <a:rPr lang="en-US" altLang="en-US" dirty="0"/>
              <a:t>Economic Issues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715000"/>
          </a:xfrm>
        </p:spPr>
        <p:txBody>
          <a:bodyPr/>
          <a:lstStyle/>
          <a:p>
            <a:r>
              <a:rPr lang="en-US" altLang="en-US" sz="2800" dirty="0"/>
              <a:t>Interest in government economic policy intensified after 1819</a:t>
            </a:r>
          </a:p>
          <a:p>
            <a:r>
              <a:rPr lang="en-US" altLang="en-US" sz="2800" dirty="0"/>
              <a:t>Political activity and debate around economic issues foreshadowed rise of parties based around economic programs </a:t>
            </a:r>
          </a:p>
          <a:p>
            <a:r>
              <a:rPr lang="en-US" altLang="en-US" sz="2800" dirty="0"/>
              <a:t>Republican ideology from Revolution made people suspicious of groups they did not identify with or benefit from</a:t>
            </a:r>
            <a:endParaRPr lang="en-US" altLang="en-US" dirty="0"/>
          </a:p>
          <a:p>
            <a:pPr lvl="1"/>
            <a:r>
              <a:rPr lang="en-US" altLang="en-US" dirty="0" err="1"/>
              <a:t>Jacksonians</a:t>
            </a:r>
            <a:r>
              <a:rPr lang="en-US" altLang="en-US" dirty="0"/>
              <a:t> fear of “the money power”</a:t>
            </a:r>
          </a:p>
          <a:p>
            <a:r>
              <a:rPr lang="en-US" altLang="en-US" sz="2800" dirty="0"/>
              <a:t>Debate over role of federal government in the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4515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Jackson and the Politics </a:t>
            </a:r>
            <a:br>
              <a:rPr lang="en-US" altLang="en-US" dirty="0"/>
            </a:br>
            <a:r>
              <a:rPr lang="en-US" altLang="en-US" dirty="0"/>
              <a:t>of Democracy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Jackson became a symbol of democracy’s triumph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Actions of Jackson and his party </a:t>
            </a:r>
            <a:br>
              <a:rPr lang="en-US" altLang="en-US" dirty="0"/>
            </a:br>
            <a:r>
              <a:rPr lang="en-US" altLang="en-US" dirty="0"/>
              <a:t>re-fashioned national politics in a democratic mold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Era known as </a:t>
            </a:r>
            <a:r>
              <a:rPr lang="en-US" altLang="en-US" dirty="0" err="1"/>
              <a:t>Jacksonian</a:t>
            </a:r>
            <a:r>
              <a:rPr lang="en-US" altLang="en-US" dirty="0"/>
              <a:t> Democracy</a:t>
            </a:r>
          </a:p>
        </p:txBody>
      </p:sp>
      <p:pic>
        <p:nvPicPr>
          <p:cNvPr id="49154" name="Picture 2" descr="http://www.kirkwood.k12.mo.us/parent_student/KHS/plattes/topics7and8/topics7and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4648200" cy="3226632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6/64/Andrew_Jack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2265744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21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The Election of 1824 and </a:t>
            </a:r>
            <a:br>
              <a:rPr lang="en-US" altLang="en-US" dirty="0"/>
            </a:br>
            <a:r>
              <a:rPr lang="en-US" altLang="en-US" dirty="0"/>
              <a:t>J. Q. Adams’s Administration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53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The election of 1824 a five-way race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Jackson appealed to slaveholders and rural people opposed to Clay’s economic nationalism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Jackson got plurality of popular and electoral vote, but not a majority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Adams won in House of Representatives with Henry Clay’s support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6" name="Picture 4" descr="DIVI7233TB1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4800"/>
            <a:ext cx="4114800" cy="224942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1572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The Election of 1824 and </a:t>
            </a:r>
            <a:br>
              <a:rPr lang="en-US" altLang="en-US" sz="4000" dirty="0"/>
            </a:br>
            <a:r>
              <a:rPr lang="en-US" altLang="en-US" sz="4000" dirty="0"/>
              <a:t>J. Q. Adams’s Administration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51037"/>
            <a:ext cx="8534400" cy="43735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Clay’s appointment as Secretary of State led to charges of a “corrupt bargain” between Clay and Adams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Adams rejected anti-economic nationalism sentiment in his policies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Mid-term election of 1826 gave Jackson forces control </a:t>
            </a:r>
            <a:r>
              <a:rPr lang="en-US" altLang="en-US" dirty="0" smtClean="0"/>
              <a:t>of Congress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Tariff became key issue and logrolling produced “Tariff of Abominations” in 1828</a:t>
            </a:r>
          </a:p>
          <a:p>
            <a:endParaRPr lang="en-US" altLang="en-US" dirty="0"/>
          </a:p>
        </p:txBody>
      </p:sp>
      <p:pic>
        <p:nvPicPr>
          <p:cNvPr id="45058" name="Picture 2" descr="http://t1.gstatic.com/images?q=tbn:ANd9GcSCA8bV5R9tL2UFxJouuVG-yUq-iaSQ9ZI0kgvP7v46C2ZDivCF:upload.wikimedia.org/wikipedia/commons/9/92/Henry_C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2084891" cy="2514601"/>
          </a:xfrm>
          <a:prstGeom prst="rect">
            <a:avLst/>
          </a:prstGeom>
          <a:noFill/>
        </p:spPr>
      </p:pic>
      <p:pic>
        <p:nvPicPr>
          <p:cNvPr id="45060" name="Picture 4" descr="http://upload.wikimedia.org/wikipedia/commons/3/37/John_Quincy_Adams_by_George_Caleb_Bingham_%28detail%29,_c._1850_after_1844_original_-_DSC03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188595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455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Jackson Comes to Power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“Corrupt Bargain” set motivation for 1828 election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Influential state leaders supported Jackson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Calhoun in South Carolina, Van Buren in New York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Their efforts led to formation of Democratic party, first modern American party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New electioneering techniques of mass democracy born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Parades, picnics, public rallies,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906329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380</TotalTime>
  <Words>1723</Words>
  <Application>Microsoft Office PowerPoint</Application>
  <PresentationFormat>On-screen Show (4:3)</PresentationFormat>
  <Paragraphs>194</Paragraphs>
  <Slides>42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Essential</vt:lpstr>
      <vt:lpstr>Democracy in the Age of Andrew Jackson 1828-1844</vt:lpstr>
      <vt:lpstr>Democracy in Theory  and Practice Rise of the Common Man</vt:lpstr>
      <vt:lpstr>Democratic Culture</vt:lpstr>
      <vt:lpstr>Democratic Political Institutions:  Politics of Universal Male Suffrage </vt:lpstr>
      <vt:lpstr>Economic Issues</vt:lpstr>
      <vt:lpstr>Jackson and the Politics  of Democracy</vt:lpstr>
      <vt:lpstr>The Election of 1824 and  J. Q. Adams’s Administration</vt:lpstr>
      <vt:lpstr>The Election of 1824 and  J. Q. Adams’s Administration</vt:lpstr>
      <vt:lpstr>Jackson Comes to Power</vt:lpstr>
      <vt:lpstr>Jackson Comes to Power</vt:lpstr>
      <vt:lpstr>Jacksonian Democracy, Jacksonian Government</vt:lpstr>
      <vt:lpstr>Slide 12</vt:lpstr>
      <vt:lpstr>Indian Removal</vt:lpstr>
      <vt:lpstr>Indian Removal</vt:lpstr>
      <vt:lpstr>Indian Removal Documents Activity </vt:lpstr>
      <vt:lpstr>The Nullification Crisis</vt:lpstr>
      <vt:lpstr>The Bank War and the Second Party System</vt:lpstr>
      <vt:lpstr>Mr. Biddle’s Bank</vt:lpstr>
      <vt:lpstr>The Bank Veto and the Election of 1832</vt:lpstr>
      <vt:lpstr>The Election of 1832</vt:lpstr>
      <vt:lpstr>Killing the Bank</vt:lpstr>
      <vt:lpstr>Crash Course #14</vt:lpstr>
      <vt:lpstr>Support, Refute or Modify the following statement:</vt:lpstr>
      <vt:lpstr>The Emergence of the Whigs</vt:lpstr>
      <vt:lpstr>The Rise and Fall of Van Buren</vt:lpstr>
      <vt:lpstr>The Rise and Fall of Van Buren</vt:lpstr>
      <vt:lpstr>The Election of 1836</vt:lpstr>
      <vt:lpstr>The Rise and Fall of Van Buren</vt:lpstr>
      <vt:lpstr>Slide 29</vt:lpstr>
      <vt:lpstr>Heyday of the Second  Party System</vt:lpstr>
      <vt:lpstr>Heyday of the Second  Party System</vt:lpstr>
      <vt:lpstr>Tocqueville’s Wisdom </vt:lpstr>
      <vt:lpstr>Democratized Religion: The Second Great Awakening</vt:lpstr>
      <vt:lpstr>Charles G. Finney and New York’s “Burned-Over District”</vt:lpstr>
      <vt:lpstr>Lyman Beecher and the Growth of Voluntary Societies</vt:lpstr>
      <vt:lpstr>Revivalism and Moral Reform Movements</vt:lpstr>
      <vt:lpstr>Utopian Religious Communities</vt:lpstr>
      <vt:lpstr>Transcendentalism</vt:lpstr>
      <vt:lpstr>Democratized Education: The Birth of the Common School</vt:lpstr>
      <vt:lpstr>Women Become Teachers</vt:lpstr>
      <vt:lpstr>New Structures for Schooling</vt:lpstr>
      <vt:lpstr>The Nation’s Textbook: McGuffey’s Reader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jon.carl</dc:creator>
  <cp:lastModifiedBy>jon.carl</cp:lastModifiedBy>
  <cp:revision>16</cp:revision>
  <dcterms:created xsi:type="dcterms:W3CDTF">2014-10-12T21:06:04Z</dcterms:created>
  <dcterms:modified xsi:type="dcterms:W3CDTF">2015-10-21T19:21:34Z</dcterms:modified>
</cp:coreProperties>
</file>